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6"/>
  </p:notesMasterIdLst>
  <p:sldIdLst>
    <p:sldId id="542" r:id="rId3"/>
    <p:sldId id="2105" r:id="rId4"/>
    <p:sldId id="2011" r:id="rId5"/>
    <p:sldId id="2059" r:id="rId6"/>
    <p:sldId id="2077" r:id="rId7"/>
    <p:sldId id="2060" r:id="rId8"/>
    <p:sldId id="2061" r:id="rId9"/>
    <p:sldId id="2078" r:id="rId10"/>
    <p:sldId id="2062" r:id="rId11"/>
    <p:sldId id="2080" r:id="rId12"/>
    <p:sldId id="2063" r:id="rId13"/>
    <p:sldId id="2058" r:id="rId14"/>
    <p:sldId id="2094" r:id="rId15"/>
    <p:sldId id="1979" r:id="rId16"/>
    <p:sldId id="2097" r:id="rId17"/>
    <p:sldId id="2084" r:id="rId18"/>
    <p:sldId id="2099" r:id="rId19"/>
    <p:sldId id="2100" r:id="rId20"/>
    <p:sldId id="2101" r:id="rId21"/>
    <p:sldId id="2102" r:id="rId22"/>
    <p:sldId id="2103" r:id="rId23"/>
    <p:sldId id="2104" r:id="rId24"/>
    <p:sldId id="2106" r:id="rId25"/>
    <p:sldId id="2095" r:id="rId26"/>
    <p:sldId id="2087" r:id="rId27"/>
    <p:sldId id="2098" r:id="rId28"/>
    <p:sldId id="2082" r:id="rId29"/>
    <p:sldId id="2086" r:id="rId30"/>
    <p:sldId id="2085" r:id="rId31"/>
    <p:sldId id="2088" r:id="rId32"/>
    <p:sldId id="2089" r:id="rId33"/>
    <p:sldId id="2090" r:id="rId34"/>
    <p:sldId id="2091" r:id="rId35"/>
    <p:sldId id="2092" r:id="rId36"/>
    <p:sldId id="2107" r:id="rId37"/>
    <p:sldId id="2108" r:id="rId38"/>
    <p:sldId id="2109" r:id="rId39"/>
    <p:sldId id="2110" r:id="rId40"/>
    <p:sldId id="2111" r:id="rId41"/>
    <p:sldId id="2124" r:id="rId42"/>
    <p:sldId id="2113" r:id="rId43"/>
    <p:sldId id="2125" r:id="rId44"/>
    <p:sldId id="2114" r:id="rId45"/>
    <p:sldId id="2115" r:id="rId46"/>
    <p:sldId id="2116" r:id="rId47"/>
    <p:sldId id="2117" r:id="rId48"/>
    <p:sldId id="2118" r:id="rId49"/>
    <p:sldId id="2119" r:id="rId50"/>
    <p:sldId id="2120" r:id="rId51"/>
    <p:sldId id="2121" r:id="rId52"/>
    <p:sldId id="2122" r:id="rId53"/>
    <p:sldId id="2123" r:id="rId54"/>
    <p:sldId id="188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5849" autoAdjust="0"/>
  </p:normalViewPr>
  <p:slideViewPr>
    <p:cSldViewPr snapToGrid="0">
      <p:cViewPr varScale="1">
        <p:scale>
          <a:sx n="56" d="100"/>
          <a:sy n="56" d="100"/>
        </p:scale>
        <p:origin x="67"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EDAB-C7CE-485C-9D15-D30CE1E2DB5B}" type="datetimeFigureOut">
              <a:rPr lang="zh-CN" altLang="en-US" smtClean="0"/>
              <a:t>2022/5/28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A5FA-EEC2-459F-9305-EF796DD81973}" type="slidenum">
              <a:rPr lang="zh-CN" altLang="en-US" smtClean="0"/>
              <a:t>‹#›</a:t>
            </a:fld>
            <a:endParaRPr lang="zh-CN" altLang="en-US"/>
          </a:p>
        </p:txBody>
      </p:sp>
    </p:spTree>
    <p:extLst>
      <p:ext uri="{BB962C8B-B14F-4D97-AF65-F5344CB8AC3E}">
        <p14:creationId xmlns:p14="http://schemas.microsoft.com/office/powerpoint/2010/main" val="205599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460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0852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7978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0554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7260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7429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02276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7234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8522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74426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4085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82584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6299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11512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40633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31672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99883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4882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0324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04025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17034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249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13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39963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76208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82552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23176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25284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63933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8606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07016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76810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3899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7165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5243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73388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92071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88642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96965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35482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24611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09032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52446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1365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27569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9039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4218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9270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0915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03273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2355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633690-60F8-46C9-9AC0-01CAB1BB316D}"/>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1BACBE3F-779A-412B-A67C-F6CC297E7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901BF9-5630-459F-89FD-D985AB27E68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24813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303516-9BA1-488C-951D-290E35666C00}"/>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D89DD823-1E17-47AA-B6E1-B52BFB45C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BC6F1D-C8DD-47E2-BA69-20F918EEAD0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1736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BF6984-B527-4C5B-ACCF-595D163505BE}"/>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7739E973-3A50-4518-A70C-9B625DF1B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1EB75-7B3A-4D8B-8608-489BAB89F43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255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4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6CB1CA-B4A5-4ACD-AC93-93104251189C}"/>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a:extLst>
              <a:ext uri="{FF2B5EF4-FFF2-40B4-BE49-F238E27FC236}">
                <a16:creationId xmlns:a16="http://schemas.microsoft.com/office/drawing/2014/main" id="{928F683D-7FB6-4427-A804-C079B57CDD1C}"/>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C6696CD-2E32-4E19-8611-497E4FE9F609}"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
        <p:nvSpPr>
          <p:cNvPr id="4" name="直角三角形 3">
            <a:extLst>
              <a:ext uri="{FF2B5EF4-FFF2-40B4-BE49-F238E27FC236}">
                <a16:creationId xmlns:a16="http://schemas.microsoft.com/office/drawing/2014/main" id="{59E2E969-E0CA-44D8-B6F0-09837AD8729E}"/>
              </a:ext>
            </a:extLst>
          </p:cNvPr>
          <p:cNvSpPr/>
          <p:nvPr userDrawn="1"/>
        </p:nvSpPr>
        <p:spPr>
          <a:xfrm rot="5400000">
            <a:off x="235480" y="-235479"/>
            <a:ext cx="1412875" cy="1883833"/>
          </a:xfrm>
          <a:prstGeom prst="rtTriangle">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5" name="图片 19">
            <a:extLst>
              <a:ext uri="{FF2B5EF4-FFF2-40B4-BE49-F238E27FC236}">
                <a16:creationId xmlns:a16="http://schemas.microsoft.com/office/drawing/2014/main" id="{F71D55FC-A838-4EA9-8E05-DC79984F7D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4" y="47626"/>
            <a:ext cx="105621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9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A7B13E-C519-407D-8C42-03C17CF17AE7}"/>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6F28CA22-9BF7-4912-B677-9065143D5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048B9F-999D-4190-82CB-B533E27F91DC}"/>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497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774A4B-F958-4822-9575-AD95146CAF43}"/>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43560FEE-662A-4E16-9EF5-A06CE47FF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B86071-80BF-4051-BCEB-BD764E69DE71}"/>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71871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64B4F04-A3E1-48E8-9E75-7163ED9B094D}"/>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6" name="页脚占位符 5">
            <a:extLst>
              <a:ext uri="{FF2B5EF4-FFF2-40B4-BE49-F238E27FC236}">
                <a16:creationId xmlns:a16="http://schemas.microsoft.com/office/drawing/2014/main" id="{EBE6E931-3D75-4690-9900-87600E5868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D641A1-C934-4D12-9AB2-4819C52AD737}"/>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8669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C13A2E-BD63-48CB-951E-19AEA8A6358F}"/>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8" name="页脚占位符 7">
            <a:extLst>
              <a:ext uri="{FF2B5EF4-FFF2-40B4-BE49-F238E27FC236}">
                <a16:creationId xmlns:a16="http://schemas.microsoft.com/office/drawing/2014/main" id="{6A7D233E-3CDF-4CA8-A552-CFBABA3C98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2B8348-CF8B-40DE-85A7-C650AD6AC8E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173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34116C-BD71-471A-851E-9B7390055249}"/>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4" name="页脚占位符 3">
            <a:extLst>
              <a:ext uri="{FF2B5EF4-FFF2-40B4-BE49-F238E27FC236}">
                <a16:creationId xmlns:a16="http://schemas.microsoft.com/office/drawing/2014/main" id="{7610773B-92A6-4F20-BAF6-C7EE5E835E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B82F86-EE40-4731-89F9-94669E1181C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7896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845409-A7E5-42BF-9DEC-643BBA8AD3EB}"/>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3" name="页脚占位符 2">
            <a:extLst>
              <a:ext uri="{FF2B5EF4-FFF2-40B4-BE49-F238E27FC236}">
                <a16:creationId xmlns:a16="http://schemas.microsoft.com/office/drawing/2014/main" id="{4A6C2A0D-716D-4821-ABD6-299EB89F7E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14D719-BA1F-4620-B5B8-ACC5A8CE44C8}"/>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5624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F89CB7-D691-4BD5-A187-670F55E8E956}"/>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6" name="页脚占位符 5">
            <a:extLst>
              <a:ext uri="{FF2B5EF4-FFF2-40B4-BE49-F238E27FC236}">
                <a16:creationId xmlns:a16="http://schemas.microsoft.com/office/drawing/2014/main" id="{4CBB77A6-C96A-43ED-83D5-2CEBC16AA4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E02D23-85F0-4F1E-BA44-A917AD94B98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445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19818F-827D-4657-B3D2-E9E25EF31818}"/>
              </a:ext>
            </a:extLst>
          </p:cNvPr>
          <p:cNvSpPr>
            <a:spLocks noGrp="1"/>
          </p:cNvSpPr>
          <p:nvPr>
            <p:ph type="dt" sz="half" idx="10"/>
          </p:nvPr>
        </p:nvSpPr>
        <p:spPr/>
        <p:txBody>
          <a:bodyPr/>
          <a:lstStyle/>
          <a:p>
            <a:fld id="{B9BDF484-EA62-4A41-880A-04D1CAA042D7}" type="datetimeFigureOut">
              <a:rPr lang="zh-CN" altLang="en-US" smtClean="0"/>
              <a:t>2022/5/28</a:t>
            </a:fld>
            <a:endParaRPr lang="zh-CN" altLang="en-US"/>
          </a:p>
        </p:txBody>
      </p:sp>
      <p:sp>
        <p:nvSpPr>
          <p:cNvPr id="6" name="页脚占位符 5">
            <a:extLst>
              <a:ext uri="{FF2B5EF4-FFF2-40B4-BE49-F238E27FC236}">
                <a16:creationId xmlns:a16="http://schemas.microsoft.com/office/drawing/2014/main" id="{4B5B42CF-06CF-453E-92F1-0F516A3780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24022-F8E9-4E22-8FFA-63151E74B27D}"/>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9095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t>2022/5/28</a:t>
            </a:fld>
            <a:endParaRPr lang="zh-CN" altLang="en-US"/>
          </a:p>
        </p:txBody>
      </p:sp>
      <p:sp>
        <p:nvSpPr>
          <p:cNvPr id="5" name="页脚占位符 4">
            <a:extLst>
              <a:ext uri="{FF2B5EF4-FFF2-40B4-BE49-F238E27FC236}">
                <a16:creationId xmlns:a16="http://schemas.microsoft.com/office/drawing/2014/main"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5666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7586"/>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9.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28.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800" b="1">
                <a:solidFill>
                  <a:srgbClr val="FF0000"/>
                </a:solidFill>
                <a:latin typeface="Times New Roman" panose="02020603050405020304" pitchFamily="18" charset="0"/>
                <a:ea typeface="黑体" panose="02010609060101010101" pitchFamily="49" charset="-122"/>
              </a:rPr>
              <a:t>算法设计与分析</a:t>
            </a:r>
            <a:endParaRPr lang="en-US" altLang="zh-CN" sz="4800" b="1">
              <a:solidFill>
                <a:srgbClr val="FF0000"/>
              </a:solidFill>
              <a:latin typeface="Times New Roman" panose="02020603050405020304" pitchFamily="18" charset="0"/>
              <a:ea typeface="黑体" panose="02010609060101010101" pitchFamily="49" charset="-122"/>
            </a:endParaRPr>
          </a:p>
        </p:txBody>
      </p:sp>
      <p:sp>
        <p:nvSpPr>
          <p:cNvPr id="5126" name="文本框 2">
            <a:extLst>
              <a:ext uri="{FF2B5EF4-FFF2-40B4-BE49-F238E27FC236}">
                <a16:creationId xmlns:a16="http://schemas.microsoft.com/office/drawing/2014/main" id="{39350D25-BA3C-4984-8780-A4F91A9555C2}"/>
              </a:ext>
            </a:extLst>
          </p:cNvPr>
          <p:cNvSpPr txBox="1">
            <a:spLocks noChangeArrowheads="1"/>
          </p:cNvSpPr>
          <p:nvPr/>
        </p:nvSpPr>
        <p:spPr bwMode="auto">
          <a:xfrm>
            <a:off x="5311775" y="3402013"/>
            <a:ext cx="1568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latin typeface="Times New Roman" panose="02020603050405020304" pitchFamily="18" charset="0"/>
                <a:ea typeface="华文楷体" panose="02010600040101010101" pitchFamily="2" charset="-122"/>
              </a:rPr>
              <a:t>翟仲毅</a:t>
            </a:r>
            <a:endParaRPr lang="en-US" altLang="zh-CN" sz="3600" dirty="0">
              <a:latin typeface="Times New Roman" panose="02020603050405020304" pitchFamily="18" charset="0"/>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搜索空间</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en-US" altLang="zh-CN" kern="0" dirty="0">
                <a:solidFill>
                  <a:srgbClr val="FF0000"/>
                </a:solidFill>
                <a:latin typeface="华文仿宋" panose="02010600040101010101" pitchFamily="2" charset="-122"/>
                <a:ea typeface="华文仿宋" panose="02010600040101010101" pitchFamily="2" charset="-122"/>
              </a:rPr>
              <a:t>    </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n=4,m=3</a:t>
            </a:r>
          </a:p>
        </p:txBody>
      </p:sp>
      <p:pic>
        <p:nvPicPr>
          <p:cNvPr id="6146" name="图片 38">
            <a:extLst>
              <a:ext uri="{FF2B5EF4-FFF2-40B4-BE49-F238E27FC236}">
                <a16:creationId xmlns:a16="http://schemas.microsoft.com/office/drawing/2014/main" id="{8AE8CE1E-0931-971B-6CBA-E2056E393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84" y="1629039"/>
            <a:ext cx="8426631" cy="316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文本框 73">
            <a:extLst>
              <a:ext uri="{FF2B5EF4-FFF2-40B4-BE49-F238E27FC236}">
                <a16:creationId xmlns:a16="http://schemas.microsoft.com/office/drawing/2014/main" id="{777FA68C-5646-7427-8C58-8C2464B7672C}"/>
              </a:ext>
            </a:extLst>
          </p:cNvPr>
          <p:cNvSpPr txBox="1"/>
          <p:nvPr/>
        </p:nvSpPr>
        <p:spPr>
          <a:xfrm>
            <a:off x="3320263" y="5228961"/>
            <a:ext cx="5376265" cy="461665"/>
          </a:xfrm>
          <a:prstGeom prst="rect">
            <a:avLst/>
          </a:prstGeom>
          <a:solidFill>
            <a:srgbClr val="00B0F0"/>
          </a:solidFill>
        </p:spPr>
        <p:txBody>
          <a:bodyPr wrap="square">
            <a:spAutoFit/>
          </a:bodyPr>
          <a:lstStyle/>
          <a:p>
            <a:r>
              <a:rPr lang="zh-CN" altLang="zh-CN" sz="2400" b="1" kern="500" dirty="0">
                <a:effectLst/>
                <a:ea typeface="华文仿宋" panose="02010600040101010101" pitchFamily="2" charset="-122"/>
                <a:cs typeface="Times New Roman" panose="02020603050405020304" pitchFamily="18" charset="0"/>
              </a:rPr>
              <a:t>注意：正好使用</a:t>
            </a:r>
            <a:r>
              <a:rPr lang="en-US" altLang="zh-CN" sz="2400" b="1" kern="500" dirty="0">
                <a:effectLst/>
                <a:ea typeface="华文仿宋" panose="02010600040101010101" pitchFamily="2" charset="-122"/>
                <a:cs typeface="Times New Roman" panose="02020603050405020304" pitchFamily="18" charset="0"/>
              </a:rPr>
              <a:t>3</a:t>
            </a:r>
            <a:r>
              <a:rPr lang="zh-CN" altLang="zh-CN" sz="2400" b="1" kern="500" dirty="0">
                <a:effectLst/>
                <a:ea typeface="华文仿宋" panose="02010600040101010101" pitchFamily="2" charset="-122"/>
                <a:cs typeface="Times New Roman" panose="02020603050405020304" pitchFamily="18" charset="0"/>
              </a:rPr>
              <a:t>中颜色的解只有</a:t>
            </a:r>
            <a:r>
              <a:rPr lang="en-US" altLang="zh-CN" sz="2400" b="1" kern="500" dirty="0">
                <a:effectLst/>
                <a:ea typeface="华文仿宋" panose="02010600040101010101" pitchFamily="2" charset="-122"/>
                <a:cs typeface="Times New Roman" panose="02020603050405020304" pitchFamily="18" charset="0"/>
              </a:rPr>
              <a:t>12</a:t>
            </a:r>
            <a:r>
              <a:rPr lang="zh-CN" altLang="zh-CN" sz="2400" b="1" kern="500" dirty="0">
                <a:effectLst/>
                <a:ea typeface="华文仿宋" panose="02010600040101010101" pitchFamily="2" charset="-122"/>
                <a:cs typeface="Times New Roman" panose="02020603050405020304" pitchFamily="18" charset="0"/>
              </a:rPr>
              <a:t>种</a:t>
            </a:r>
            <a:endParaRPr lang="zh-CN" altLang="en-US" sz="2400" b="1" dirty="0"/>
          </a:p>
        </p:txBody>
      </p:sp>
    </p:spTree>
    <p:extLst>
      <p:ext uri="{BB962C8B-B14F-4D97-AF65-F5344CB8AC3E}">
        <p14:creationId xmlns:p14="http://schemas.microsoft.com/office/powerpoint/2010/main" val="52473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740140" y="1105799"/>
            <a:ext cx="9146808" cy="489921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BacktrackColoring(</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 if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&gt;n then</a:t>
            </a: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      </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SolNum</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Solnum+1</a:t>
            </a: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3 else for j1 to m do</a:t>
            </a: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4</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]j</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lvl="0" indent="0" eaLnBrk="1" hangingPunct="1">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5               If Ok(</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)=True then BacktrackColoring(i+1)</a:t>
            </a:r>
          </a:p>
          <a:p>
            <a:pPr marL="0" lvl="0" indent="0" eaLnBrk="1" hangingPunct="1">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Ok(</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限界函数</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         for j1 to i-1 do</a:t>
            </a:r>
          </a:p>
          <a:p>
            <a:pPr marL="0" lvl="0" indent="0" eaLnBrk="1" hangingPunct="1">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2              If w[</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,j]=1 and x[j]=x[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then return False</a:t>
            </a:r>
          </a:p>
          <a:p>
            <a:pPr marL="0" lvl="0" indent="0" eaLnBrk="1" hangingPunct="1">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3         return True</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p>
        </p:txBody>
      </p:sp>
    </p:spTree>
    <p:extLst>
      <p:ext uri="{BB962C8B-B14F-4D97-AF65-F5344CB8AC3E}">
        <p14:creationId xmlns:p14="http://schemas.microsoft.com/office/powerpoint/2010/main" val="35245500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时间复杂度分析</a:t>
            </a:r>
          </a:p>
        </p:txBody>
      </p:sp>
      <p:sp>
        <p:nvSpPr>
          <p:cNvPr id="3" name="Rectangle 2">
            <a:extLst>
              <a:ext uri="{FF2B5EF4-FFF2-40B4-BE49-F238E27FC236}">
                <a16:creationId xmlns:a16="http://schemas.microsoft.com/office/drawing/2014/main" id="{22A8E4CB-9D2D-D194-B136-1B27B2D50902}"/>
              </a:ext>
            </a:extLst>
          </p:cNvPr>
          <p:cNvSpPr>
            <a:spLocks noChangeArrowheads="1"/>
          </p:cNvSpPr>
          <p:nvPr/>
        </p:nvSpPr>
        <p:spPr bwMode="auto">
          <a:xfrm>
            <a:off x="704978" y="803867"/>
            <a:ext cx="16026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a:extLst>
              <a:ext uri="{FF2B5EF4-FFF2-40B4-BE49-F238E27FC236}">
                <a16:creationId xmlns:a16="http://schemas.microsoft.com/office/drawing/2014/main" id="{17DF8160-FA71-DE4D-096D-4749BF2215D1}"/>
              </a:ext>
            </a:extLst>
          </p:cNvPr>
          <p:cNvSpPr>
            <a:spLocks noChangeArrowheads="1"/>
          </p:cNvSpPr>
          <p:nvPr/>
        </p:nvSpPr>
        <p:spPr bwMode="auto">
          <a:xfrm>
            <a:off x="190807" y="666018"/>
            <a:ext cx="17116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274E00B4-0977-8934-9AAE-7C2A4B162FBC}"/>
                  </a:ext>
                </a:extLst>
              </p:cNvPr>
              <p:cNvSpPr txBox="1">
                <a:spLocks noChangeArrowheads="1"/>
              </p:cNvSpPr>
              <p:nvPr/>
            </p:nvSpPr>
            <p:spPr bwMode="auto">
              <a:xfrm>
                <a:off x="853998" y="1235612"/>
                <a:ext cx="9616384" cy="293694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算法的计算时间上界可由状态空间树内部节点的个数得到，</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个节点的图</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m</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可着色问题的解空间树中内结点个数是</a:t>
                </a:r>
                <a14:m>
                  <m:oMath xmlns:m="http://schemas.openxmlformats.org/officeDocument/2006/math">
                    <m:nary>
                      <m:naryPr>
                        <m:chr m:val="∑"/>
                        <m:ctrlPr>
                          <a:rPr lang="zh-CN" altLang="en-US" sz="2400"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ctrlPr>
                      </m:naryPr>
                      <m:sub>
                        <m:r>
                          <m:rPr>
                            <m:brk m:alnAt="23"/>
                          </m:rP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𝒊</m:t>
                        </m:r>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𝟎</m:t>
                        </m:r>
                      </m:sub>
                      <m:sup>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𝒏</m:t>
                        </m:r>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𝟏</m:t>
                        </m:r>
                      </m:sup>
                      <m:e>
                        <m:sSup>
                          <m:sSupPr>
                            <m:ctrlPr>
                              <a:rPr lang="en-US" altLang="zh-CN" sz="2400"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𝒎</m:t>
                            </m:r>
                          </m:e>
                          <m:sup>
                            <m:r>
                              <a:rPr lang="en-US" altLang="zh-CN" sz="2400" b="1" i="1" kern="0" smtClean="0">
                                <a:solidFill>
                                  <a:srgbClr val="00B0F0"/>
                                </a:solidFill>
                                <a:latin typeface="Cambria Math" panose="02040503050406030204" pitchFamily="18" charset="0"/>
                                <a:ea typeface="华文仿宋" panose="02010600040101010101" pitchFamily="2" charset="-122"/>
                                <a:cs typeface="Times New Roman" panose="02020603050405020304" pitchFamily="18" charset="0"/>
                              </a:rPr>
                              <m:t>𝒊</m:t>
                            </m:r>
                          </m:sup>
                        </m:sSup>
                      </m:e>
                    </m:nary>
                  </m:oMath>
                </a14:m>
                <a:r>
                  <a:rPr lang="zh-CN" altLang="en-US" sz="2400" kern="0" dirty="0">
                    <a:solidFill>
                      <a:srgbClr val="00B0F0"/>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，用</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Ok</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函数检当前扩展结点的每个儿子所对应的颜色的可行性需耗时</a:t>
                </a:r>
                <a:r>
                  <a:rPr lang="en-US" altLang="zh-CN" sz="2400" kern="0" dirty="0">
                    <a:solidFill>
                      <a:srgbClr val="00B0F0"/>
                    </a:solidFill>
                    <a:latin typeface="Cambria" panose="02040503050406030204" pitchFamily="18" charset="0"/>
                    <a:ea typeface="华文仿宋" panose="02010600040101010101" pitchFamily="2" charset="-122"/>
                    <a:cs typeface="Times New Roman" panose="02020603050405020304" pitchFamily="18" charset="0"/>
                  </a:rPr>
                  <a:t>O(</a:t>
                </a:r>
                <a:r>
                  <a:rPr lang="en-US" altLang="zh-CN" sz="2400" kern="0" dirty="0" err="1">
                    <a:solidFill>
                      <a:srgbClr val="00B0F0"/>
                    </a:solidFill>
                    <a:latin typeface="Cambria" panose="02040503050406030204" pitchFamily="18" charset="0"/>
                    <a:ea typeface="华文仿宋" panose="02010600040101010101" pitchFamily="2" charset="-122"/>
                    <a:cs typeface="Times New Roman" panose="02020603050405020304" pitchFamily="18" charset="0"/>
                  </a:rPr>
                  <a:t>mn</a:t>
                </a:r>
                <a:r>
                  <a:rPr lang="en-US" altLang="zh-CN" sz="2400" kern="0" dirty="0">
                    <a:solidFill>
                      <a:srgbClr val="00B0F0"/>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。因此，</a:t>
                </a: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回溯法总的时间耗费是</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a:t>
                </a:r>
              </a:p>
              <a:p>
                <a:pPr marL="0" lvl="0" indent="0" eaLnBrk="1" hangingPunct="1">
                  <a:lnSpc>
                    <a:spcPct val="150000"/>
                  </a:lnSpc>
                  <a:buClr>
                    <a:srgbClr val="666600"/>
                  </a:buClr>
                  <a:buNone/>
                  <a:defRPr/>
                </a:pPr>
                <a14:m>
                  <m:oMathPara xmlns:m="http://schemas.openxmlformats.org/officeDocument/2006/math">
                    <m:oMathParaPr>
                      <m:jc m:val="centerGroup"/>
                    </m:oMathParaPr>
                    <m:oMath xmlns:m="http://schemas.openxmlformats.org/officeDocument/2006/math">
                      <m:nary>
                        <m:naryPr>
                          <m:chr m:val="∑"/>
                          <m:ctrlPr>
                            <a:rPr lang="en-US" altLang="zh-CN" sz="2400"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naryPr>
                        <m:sub>
                          <m:r>
                            <m:rPr>
                              <m:brk m:alnAt="23"/>
                            </m:r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𝒊</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𝟎</m:t>
                          </m:r>
                        </m:sub>
                        <m:sup>
                          <m:r>
                            <m:rPr>
                              <m:sty m:val="p"/>
                            </m:rP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n</m:t>
                          </m:r>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−1</m:t>
                          </m:r>
                        </m:sup>
                        <m:e>
                          <m:sSup>
                            <m:sSupPr>
                              <m:ctrlPr>
                                <a:rPr lang="en-US" altLang="zh-CN" sz="2400"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m:t>
                              </m:r>
                            </m:e>
                            <m:sup>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𝒊</m:t>
                              </m:r>
                            </m:sup>
                          </m:sSup>
                          <m:d>
                            <m:dPr>
                              <m:ctrl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dPr>
                            <m:e>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𝒎𝒏</m:t>
                              </m:r>
                            </m:e>
                          </m:d>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f>
                            <m:fPr>
                              <m:ctrl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fPr>
                            <m:num>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m:t>
                              </m:r>
                              <m:d>
                                <m:dPr>
                                  <m:ctrl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dPr>
                                <m:e>
                                  <m:sSup>
                                    <m:sSupPr>
                                      <m:ctrl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m:t>
                                      </m:r>
                                    </m:e>
                                    <m:sup>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sup>
                                  </m:sSup>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𝟏</m:t>
                                  </m:r>
                                </m:e>
                              </m:d>
                            </m:num>
                            <m:den>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𝟏</m:t>
                              </m:r>
                            </m:den>
                          </m:f>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𝑶</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sSup>
                            <m:sSupPr>
                              <m:ctrlP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𝒎</m:t>
                              </m:r>
                            </m:e>
                            <m:sup>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sup>
                          </m:sSup>
                          <m:r>
                            <a:rPr lang="en-US" altLang="zh-CN" sz="2400" b="1" i="1" kern="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m:t>
                          </m:r>
                        </m:e>
                      </m:nary>
                    </m:oMath>
                  </m:oMathPara>
                </a14:m>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lvl="0" indent="0" eaLnBrk="1" hangingPunct="1">
                  <a:lnSpc>
                    <a:spcPct val="150000"/>
                  </a:lnSpc>
                  <a:buClr>
                    <a:srgbClr val="666600"/>
                  </a:buClr>
                  <a:buNone/>
                  <a:defRPr/>
                </a:pP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7" name="Rectangle 5">
                <a:extLst>
                  <a:ext uri="{FF2B5EF4-FFF2-40B4-BE49-F238E27FC236}">
                    <a16:creationId xmlns:a16="http://schemas.microsoft.com/office/drawing/2014/main" id="{274E00B4-0977-8934-9AAE-7C2A4B162FBC}"/>
                  </a:ext>
                </a:extLst>
              </p:cNvPr>
              <p:cNvSpPr txBox="1">
                <a:spLocks noRot="1" noChangeAspect="1" noMove="1" noResize="1" noEditPoints="1" noAdjustHandles="1" noChangeArrowheads="1" noChangeShapeType="1" noTextEdit="1"/>
              </p:cNvSpPr>
              <p:nvPr/>
            </p:nvSpPr>
            <p:spPr bwMode="auto">
              <a:xfrm>
                <a:off x="853998" y="1235612"/>
                <a:ext cx="9616384" cy="2936949"/>
              </a:xfrm>
              <a:prstGeom prst="rect">
                <a:avLst/>
              </a:prstGeom>
              <a:blipFill>
                <a:blip r:embed="rId3"/>
                <a:stretch>
                  <a:fillRect l="-951" r="-63" b="-3035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5433134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664887"/>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16647" y="1723796"/>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三、图的</a:t>
              </a: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M</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着色问题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06835" y="3471102"/>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五、</a:t>
              </a:r>
              <a:r>
                <a:rPr kumimoji="0" lang="en-US" altLang="zh-CN"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0-1</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背包问题</a:t>
              </a: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37442" y="5232694"/>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dirty="0">
                  <a:solidFill>
                    <a:srgbClr val="101C56"/>
                  </a:solidFill>
                  <a:latin typeface="Times New Roman" panose="02020603050405020304" pitchFamily="18" charset="0"/>
                  <a:ea typeface="仿宋" panose="02010609060101010101" pitchFamily="49" charset="-122"/>
                </a:rPr>
                <a:t>七</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、回溯算法效率分析</a:t>
              </a:r>
            </a:p>
          </p:txBody>
        </p:sp>
      </p:grpSp>
      <p:grpSp>
        <p:nvGrpSpPr>
          <p:cNvPr id="33" name="Group 18">
            <a:extLst>
              <a:ext uri="{FF2B5EF4-FFF2-40B4-BE49-F238E27FC236}">
                <a16:creationId xmlns:a16="http://schemas.microsoft.com/office/drawing/2014/main" id="{107039F9-7DE4-8315-9926-E575082D0408}"/>
              </a:ext>
            </a:extLst>
          </p:cNvPr>
          <p:cNvGrpSpPr>
            <a:grpSpLocks/>
          </p:cNvGrpSpPr>
          <p:nvPr/>
        </p:nvGrpSpPr>
        <p:grpSpPr bwMode="auto">
          <a:xfrm>
            <a:off x="3208709" y="2582644"/>
            <a:ext cx="6127750" cy="682625"/>
            <a:chOff x="0" y="0"/>
            <a:chExt cx="9810" cy="1634"/>
          </a:xfrm>
        </p:grpSpPr>
        <p:grpSp>
          <p:nvGrpSpPr>
            <p:cNvPr id="34" name="Group 19">
              <a:extLst>
                <a:ext uri="{FF2B5EF4-FFF2-40B4-BE49-F238E27FC236}">
                  <a16:creationId xmlns:a16="http://schemas.microsoft.com/office/drawing/2014/main" id="{4916D662-8280-315F-0863-DE9175A0AFFF}"/>
                </a:ext>
              </a:extLst>
            </p:cNvPr>
            <p:cNvGrpSpPr>
              <a:grpSpLocks/>
            </p:cNvGrpSpPr>
            <p:nvPr/>
          </p:nvGrpSpPr>
          <p:grpSpPr bwMode="auto">
            <a:xfrm>
              <a:off x="0" y="0"/>
              <a:ext cx="9810" cy="1634"/>
              <a:chOff x="0" y="90"/>
              <a:chExt cx="6228000" cy="1038263"/>
            </a:xfrm>
          </p:grpSpPr>
          <p:sp>
            <p:nvSpPr>
              <p:cNvPr id="36" name="AutoShape 3">
                <a:extLst>
                  <a:ext uri="{FF2B5EF4-FFF2-40B4-BE49-F238E27FC236}">
                    <a16:creationId xmlns:a16="http://schemas.microsoft.com/office/drawing/2014/main" id="{56E930FE-DB96-211D-3C42-D0402A73DBD7}"/>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7" name="AutoShape 3">
                <a:extLst>
                  <a:ext uri="{FF2B5EF4-FFF2-40B4-BE49-F238E27FC236}">
                    <a16:creationId xmlns:a16="http://schemas.microsoft.com/office/drawing/2014/main" id="{B51D69DE-C016-EBD8-5B9F-FE780DAD8C24}"/>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5" name="Rectangle 13">
              <a:extLst>
                <a:ext uri="{FF2B5EF4-FFF2-40B4-BE49-F238E27FC236}">
                  <a16:creationId xmlns:a16="http://schemas.microsoft.com/office/drawing/2014/main" id="{93920372-E05F-C775-1783-9D8DA563F406}"/>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四、货箱装载问题</a:t>
              </a:r>
            </a:p>
          </p:txBody>
        </p:sp>
      </p:grpSp>
      <p:grpSp>
        <p:nvGrpSpPr>
          <p:cNvPr id="38" name="Group 18">
            <a:extLst>
              <a:ext uri="{FF2B5EF4-FFF2-40B4-BE49-F238E27FC236}">
                <a16:creationId xmlns:a16="http://schemas.microsoft.com/office/drawing/2014/main" id="{475344F5-13ED-892F-624C-BD3B1D43FF62}"/>
              </a:ext>
            </a:extLst>
          </p:cNvPr>
          <p:cNvGrpSpPr>
            <a:grpSpLocks/>
          </p:cNvGrpSpPr>
          <p:nvPr/>
        </p:nvGrpSpPr>
        <p:grpSpPr bwMode="auto">
          <a:xfrm>
            <a:off x="3204961" y="4326529"/>
            <a:ext cx="6127750" cy="682625"/>
            <a:chOff x="0" y="0"/>
            <a:chExt cx="9810" cy="1634"/>
          </a:xfrm>
        </p:grpSpPr>
        <p:grpSp>
          <p:nvGrpSpPr>
            <p:cNvPr id="39" name="Group 19">
              <a:extLst>
                <a:ext uri="{FF2B5EF4-FFF2-40B4-BE49-F238E27FC236}">
                  <a16:creationId xmlns:a16="http://schemas.microsoft.com/office/drawing/2014/main" id="{D231F440-EE8E-0F43-D696-D7444803B10C}"/>
                </a:ext>
              </a:extLst>
            </p:cNvPr>
            <p:cNvGrpSpPr>
              <a:grpSpLocks/>
            </p:cNvGrpSpPr>
            <p:nvPr/>
          </p:nvGrpSpPr>
          <p:grpSpPr bwMode="auto">
            <a:xfrm>
              <a:off x="0" y="0"/>
              <a:ext cx="9810" cy="1634"/>
              <a:chOff x="0" y="90"/>
              <a:chExt cx="6228000" cy="1038263"/>
            </a:xfrm>
          </p:grpSpPr>
          <p:sp>
            <p:nvSpPr>
              <p:cNvPr id="41" name="AutoShape 3">
                <a:extLst>
                  <a:ext uri="{FF2B5EF4-FFF2-40B4-BE49-F238E27FC236}">
                    <a16:creationId xmlns:a16="http://schemas.microsoft.com/office/drawing/2014/main" id="{CEBDF8B8-1DB7-64F6-6F7F-9C0DC66C3A4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2" name="AutoShape 3">
                <a:extLst>
                  <a:ext uri="{FF2B5EF4-FFF2-40B4-BE49-F238E27FC236}">
                    <a16:creationId xmlns:a16="http://schemas.microsoft.com/office/drawing/2014/main" id="{FBD784E7-AE76-64DF-7E7A-49FE6FF0AC10}"/>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40" name="Rectangle 13">
              <a:extLst>
                <a:ext uri="{FF2B5EF4-FFF2-40B4-BE49-F238E27FC236}">
                  <a16:creationId xmlns:a16="http://schemas.microsoft.com/office/drawing/2014/main" id="{5816EBA2-44AD-B68D-F4F3-DBB9A499CCE4}"/>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六、全排列问题</a:t>
              </a:r>
            </a:p>
          </p:txBody>
        </p:sp>
      </p:grpSp>
    </p:spTree>
    <p:extLst>
      <p:ext uri="{BB962C8B-B14F-4D97-AF65-F5344CB8AC3E}">
        <p14:creationId xmlns:p14="http://schemas.microsoft.com/office/powerpoint/2010/main" val="2177834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问题定义</a:t>
            </a: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387739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给定</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a:t>
                </a:r>
                <a:r>
                  <a:rPr lang="zh-CN" altLang="en-US" sz="2400" dirty="0">
                    <a:solidFill>
                      <a:prstClr val="black"/>
                    </a:solidFill>
                    <a:latin typeface="Cambria" panose="02040503050406030204" pitchFamily="18" charset="0"/>
                    <a:ea typeface="华文仿宋" panose="02010600040101010101" pitchFamily="2" charset="-122"/>
                  </a:rPr>
                  <a:t>货箱，货箱</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重</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为</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m:rPr>
                            <m:sty m:val="p"/>
                          </m:rPr>
                          <a:rPr lang="en-US" altLang="zh-CN" sz="2400" i="1">
                            <a:solidFill>
                              <a:prstClr val="black"/>
                            </a:solidFill>
                            <a:latin typeface="Cambria Math" panose="02040503050406030204" pitchFamily="18" charset="0"/>
                            <a:ea typeface="华文仿宋" panose="02010600040101010101" pitchFamily="2" charset="-122"/>
                          </a:rPr>
                          <m:t>w</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r>
                      <a:rPr lang="zh-CN" altLang="en-US" sz="2400" i="1">
                        <a:solidFill>
                          <a:prstClr val="black"/>
                        </a:solidFill>
                        <a:latin typeface="Cambria Math" panose="02040503050406030204" pitchFamily="18" charset="0"/>
                        <a:ea typeface="华文仿宋" panose="02010600040101010101" pitchFamily="2" charset="-122"/>
                      </a:rPr>
                      <m:t>，</m:t>
                    </m:r>
                  </m:oMath>
                </a14:m>
                <a:r>
                  <a:rPr lang="zh-CN" altLang="en-US" sz="2400" dirty="0">
                    <a:solidFill>
                      <a:prstClr val="black"/>
                    </a:solidFill>
                    <a:latin typeface="Cambria" panose="02040503050406030204" pitchFamily="18" charset="0"/>
                    <a:ea typeface="华文仿宋" panose="02010600040101010101" pitchFamily="2" charset="-122"/>
                  </a:rPr>
                  <a:t>船可以装载的总重量为</a:t>
                </a:r>
                <a:r>
                  <a:rPr lang="en-US" altLang="zh-CN" sz="2400" dirty="0">
                    <a:solidFill>
                      <a:prstClr val="black"/>
                    </a:solidFill>
                    <a:latin typeface="Cambria" panose="02040503050406030204" pitchFamily="18" charset="0"/>
                    <a:ea typeface="华文仿宋" panose="02010600040101010101" pitchFamily="2" charset="-122"/>
                  </a:rPr>
                  <a:t>W</a:t>
                </a:r>
                <a:r>
                  <a:rPr lang="zh-CN" altLang="en-US" sz="2400" dirty="0">
                    <a:solidFill>
                      <a:prstClr val="black"/>
                    </a:solidFill>
                    <a:latin typeface="Cambria" panose="02040503050406030204" pitchFamily="18" charset="0"/>
                    <a:ea typeface="华文仿宋" panose="02010600040101010101" pitchFamily="2" charset="-122"/>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     货箱装载问题是在不使船翻的前提下装载尽可能多的货箱。</a:t>
                </a:r>
                <a:endPar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假设解可以有向量（</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𝟏</m:t>
                        </m:r>
                      </m:sub>
                    </m:sSub>
                    <m:r>
                      <a:rPr lang="en-US" altLang="zh-CN" sz="2400" i="1">
                        <a:solidFill>
                          <a:prstClr val="black"/>
                        </a:solidFill>
                        <a:latin typeface="Cambria Math" panose="02040503050406030204" pitchFamily="18" charset="0"/>
                        <a:ea typeface="华文仿宋" panose="02010600040101010101" pitchFamily="2" charset="-122"/>
                      </a:rPr>
                      <m:t> </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𝒏</m:t>
                        </m:r>
                      </m:sub>
                    </m:sSub>
                    <m:r>
                      <a:rPr lang="en-US" altLang="zh-CN" sz="2400" i="1">
                        <a:solidFill>
                          <a:prstClr val="black"/>
                        </a:solidFill>
                        <a:latin typeface="Cambria Math" panose="02040503050406030204" pitchFamily="18" charset="0"/>
                        <a:ea typeface="华文仿宋" panose="02010600040101010101" pitchFamily="2" charset="-122"/>
                      </a:rPr>
                      <m:t> </m:t>
                    </m:r>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zh-CN" altLang="en-US" sz="2400" dirty="0">
                    <a:solidFill>
                      <a:prstClr val="black"/>
                    </a:solidFill>
                    <a:latin typeface="Cambria" panose="02040503050406030204" pitchFamily="18" charset="0"/>
                    <a:ea typeface="华文仿宋" panose="02010600040101010101" pitchFamily="2" charset="-122"/>
                  </a:rPr>
                  <a:t>表示，</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lang="en-US" altLang="zh-CN" sz="2400" dirty="0">
                    <a:solidFill>
                      <a:prstClr val="black"/>
                    </a:solidFill>
                    <a:latin typeface="Cambria" panose="02040503050406030204" pitchFamily="18" charset="0"/>
                    <a:ea typeface="华文仿宋" panose="02010600040101010101" pitchFamily="2" charset="-122"/>
                  </a:rPr>
                  <a:t>,1</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𝒊</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a:t>
                </a:r>
                <a:r>
                  <a:rPr lang="zh-CN" altLang="en-US" sz="2400" dirty="0">
                    <a:solidFill>
                      <a:prstClr val="black"/>
                    </a:solidFill>
                    <a:latin typeface="Cambria" panose="02040503050406030204" pitchFamily="18" charset="0"/>
                    <a:ea typeface="华文仿宋" panose="02010600040101010101" pitchFamily="2" charset="-122"/>
                  </a:rPr>
                  <a:t>货箱</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被</a:t>
                </a:r>
                <a:r>
                  <a:rPr lang="zh-CN" altLang="en-US" sz="2400" dirty="0">
                    <a:solidFill>
                      <a:prstClr val="black"/>
                    </a:solidFill>
                    <a:latin typeface="Cambria" panose="02040503050406030204" pitchFamily="18" charset="0"/>
                    <a:ea typeface="华文仿宋" panose="02010600040101010101" pitchFamily="2" charset="-122"/>
                  </a:rPr>
                  <a:t>装上船</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𝒊</m:t>
                        </m:r>
                      </m:sub>
                    </m:sSub>
                    <m:r>
                      <a:rPr lang="en-US" altLang="zh-CN" sz="2400" b="1" i="0" smtClean="0">
                        <a:solidFill>
                          <a:prstClr val="black"/>
                        </a:solidFill>
                        <a:latin typeface="Cambria Math" panose="02040503050406030204" pitchFamily="18" charset="0"/>
                        <a:ea typeface="华文仿宋" panose="02010600040101010101" pitchFamily="2" charset="-122"/>
                      </a:rPr>
                      <m:t>=</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a:t>
                </a:r>
                <a:r>
                  <a:rPr lang="zh-CN" altLang="en-US" sz="2400" dirty="0">
                    <a:solidFill>
                      <a:prstClr val="black"/>
                    </a:solidFill>
                    <a:latin typeface="Cambria" panose="02040503050406030204" pitchFamily="18" charset="0"/>
                    <a:ea typeface="华文仿宋" panose="02010600040101010101" pitchFamily="2" charset="-122"/>
                  </a:rPr>
                  <a:t>货箱</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不</a:t>
                </a:r>
                <a:r>
                  <a:rPr lang="zh-CN" altLang="en-US" sz="2400" dirty="0">
                    <a:solidFill>
                      <a:prstClr val="black"/>
                    </a:solidFill>
                    <a:latin typeface="Cambria" panose="02040503050406030204" pitchFamily="18" charset="0"/>
                    <a:ea typeface="华文仿宋" panose="02010600040101010101" pitchFamily="2" charset="-122"/>
                  </a:rPr>
                  <a:t>装上船</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3877392"/>
              </a:xfrm>
              <a:prstGeom prst="rect">
                <a:avLst/>
              </a:prstGeom>
              <a:blipFill>
                <a:blip r:embed="rId3"/>
                <a:stretch>
                  <a:fillRect l="-907" b="-3774"/>
                </a:stretch>
              </a:blipFill>
              <a:ln>
                <a:noFill/>
              </a:ln>
            </p:spPr>
            <p:txBody>
              <a:bodyPr/>
              <a:lstStyle/>
              <a:p>
                <a:r>
                  <a:rPr lang="zh-CN" altLang="en-US">
                    <a:noFill/>
                  </a:rPr>
                  <a:t> </a:t>
                </a:r>
              </a:p>
            </p:txBody>
          </p:sp>
        </mc:Fallback>
      </mc:AlternateContent>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53537" y="3060510"/>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解空间</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4224501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货箱装载问题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387739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2400" noProof="0" dirty="0">
                    <a:solidFill>
                      <a:prstClr val="black"/>
                    </a:solidFill>
                    <a:latin typeface="Cambria" panose="02040503050406030204" pitchFamily="18" charset="0"/>
                    <a:ea typeface="华文仿宋" panose="02010600040101010101" pitchFamily="2" charset="-122"/>
                  </a:rPr>
                  <a:t>● </a:t>
                </a:r>
                <a:r>
                  <a:rPr lang="zh-CN" altLang="en-US" sz="2400" dirty="0">
                    <a:solidFill>
                      <a:prstClr val="black"/>
                    </a:solidFill>
                    <a:latin typeface="Cambria" panose="02040503050406030204" pitchFamily="18" charset="0"/>
                    <a:ea typeface="华文仿宋" panose="02010600040101010101" pitchFamily="2" charset="-122"/>
                  </a:rPr>
                  <a:t>货箱装载问题可以形式地描述如下：</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ea typeface="华文仿宋" panose="02010600040101010101" pitchFamily="2" charset="-122"/>
                        </a:rPr>
                        <m:t>𝒎𝒂𝒙</m:t>
                      </m:r>
                      <m:nary>
                        <m:naryPr>
                          <m:chr m:val="∑"/>
                          <m:ctrlPr>
                            <a:rPr lang="en-US" altLang="zh-CN" sz="2400" b="1" i="1" smtClean="0">
                              <a:solidFill>
                                <a:prstClr val="black"/>
                              </a:solidFill>
                              <a:latin typeface="Cambria Math" panose="02040503050406030204" pitchFamily="18" charset="0"/>
                              <a:ea typeface="华文仿宋" panose="02010600040101010101" pitchFamily="2" charset="-122"/>
                            </a:rPr>
                          </m:ctrlPr>
                        </m:naryPr>
                        <m:sub>
                          <m:r>
                            <m:rPr>
                              <m:brk m:alnAt="23"/>
                            </m:rPr>
                            <a:rPr lang="en-US" altLang="zh-CN" sz="2400" b="1" i="1" smtClean="0">
                              <a:solidFill>
                                <a:prstClr val="black"/>
                              </a:solidFill>
                              <a:latin typeface="Cambria Math" panose="02040503050406030204" pitchFamily="18" charset="0"/>
                              <a:ea typeface="华文仿宋" panose="02010600040101010101" pitchFamily="2" charset="-122"/>
                            </a:rPr>
                            <m:t>𝒊</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𝟏</m:t>
                          </m:r>
                        </m:sub>
                        <m:sup>
                          <m:r>
                            <a:rPr lang="en-US" altLang="zh-CN" sz="2400" b="1" i="1" smtClean="0">
                              <a:solidFill>
                                <a:prstClr val="black"/>
                              </a:solidFill>
                              <a:latin typeface="Cambria Math" panose="02040503050406030204" pitchFamily="18" charset="0"/>
                              <a:ea typeface="华文仿宋" panose="02010600040101010101" pitchFamily="2" charset="-122"/>
                            </a:rPr>
                            <m:t>𝒏</m:t>
                          </m:r>
                        </m:sup>
                        <m:e>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𝒘</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e>
                      </m:nary>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oMath>
                  </m:oMathPara>
                </a14:m>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有</a:t>
                </a:r>
                <a14:m>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𝟐</m:t>
                        </m:r>
                      </m:e>
                      <m:sup>
                        <m:r>
                          <m:rPr>
                            <m:sty m:val="p"/>
                          </m:rPr>
                          <a:rPr lang="en-US" altLang="zh-CN" sz="2400" i="1">
                            <a:solidFill>
                              <a:prstClr val="black"/>
                            </a:solidFill>
                            <a:latin typeface="Cambria Math" panose="02040503050406030204" pitchFamily="18" charset="0"/>
                            <a:ea typeface="华文仿宋" panose="02010600040101010101" pitchFamily="2" charset="-122"/>
                          </a:rPr>
                          <m:t>n</m:t>
                        </m:r>
                      </m:sup>
                    </m:sSup>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个叶子的子集树</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eaLnBrk="1" hangingPunct="1">
                  <a:lnSpc>
                    <a:spcPct val="150000"/>
                  </a:lnSpc>
                  <a:spcBef>
                    <a:spcPct val="0"/>
                  </a:spcBef>
                  <a:buClrTx/>
                  <a:buSzTx/>
                  <a:buNone/>
                  <a:defRPr/>
                </a:pP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dirty="0">
                    <a:solidFill>
                      <a:prstClr val="black"/>
                    </a:solidFill>
                    <a:latin typeface="Cambria" panose="02040503050406030204" pitchFamily="18" charset="0"/>
                    <a:ea typeface="华文仿宋" panose="02010600040101010101" pitchFamily="2" charset="-122"/>
                  </a:rPr>
                  <a:t>在第</a:t>
                </a:r>
                <a:r>
                  <a:rPr lang="en-US" altLang="zh-CN" sz="2400" dirty="0">
                    <a:solidFill>
                      <a:prstClr val="black"/>
                    </a:solidFill>
                    <a:latin typeface="Cambria" panose="02040503050406030204" pitchFamily="18" charset="0"/>
                    <a:ea typeface="华文仿宋" panose="02010600040101010101" pitchFamily="2" charset="-122"/>
                  </a:rPr>
                  <a:t>j</a:t>
                </a:r>
                <a:r>
                  <a:rPr lang="zh-CN" altLang="en-US" sz="2400" dirty="0">
                    <a:solidFill>
                      <a:prstClr val="black"/>
                    </a:solidFill>
                    <a:latin typeface="Cambria" panose="02040503050406030204" pitchFamily="18" charset="0"/>
                    <a:ea typeface="华文仿宋" panose="02010600040101010101" pitchFamily="2" charset="-122"/>
                  </a:rPr>
                  <a:t>层，节点的展开由</a:t>
                </a:r>
                <a14:m>
                  <m:oMath xmlns:m="http://schemas.openxmlformats.org/officeDocument/2006/math">
                    <m:sSub>
                      <m:sSubPr>
                        <m:ctrlPr>
                          <a:rPr lang="en-US" altLang="zh-CN" sz="2400"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𝒋</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𝟏</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的值决定</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3877392"/>
              </a:xfrm>
              <a:prstGeom prst="rect">
                <a:avLst/>
              </a:prstGeom>
              <a:blipFill>
                <a:blip r:embed="rId3"/>
                <a:stretch>
                  <a:fillRect l="-907" b="-629"/>
                </a:stretch>
              </a:blipFill>
              <a:ln>
                <a:noFill/>
              </a:ln>
            </p:spPr>
            <p:txBody>
              <a:bodyPr/>
              <a:lstStyle/>
              <a:p>
                <a:r>
                  <a:rPr lang="zh-CN" altLang="en-US">
                    <a:noFill/>
                  </a:rPr>
                  <a:t> </a:t>
                </a:r>
              </a:p>
            </p:txBody>
          </p:sp>
        </mc:Fallback>
      </mc:AlternateContent>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740140" y="2941594"/>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解空间</a:t>
            </a:r>
            <a:r>
              <a:rPr lang="zh-CN" altLang="en-US" kern="0" dirty="0">
                <a:solidFill>
                  <a:srgbClr val="FF0000"/>
                </a:solidFill>
                <a:latin typeface="华文仿宋" panose="02010600040101010101" pitchFamily="2" charset="-122"/>
                <a:ea typeface="华文仿宋" panose="02010600040101010101" pitchFamily="2" charset="-122"/>
              </a:rPr>
              <a:t>树</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39619714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解空间</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子集树：</a:t>
            </a:r>
            <a:r>
              <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    </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n=4</a:t>
            </a: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51688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60852" y="4715302"/>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26787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货箱装载问题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881615" y="1687828"/>
                <a:ext cx="10759039" cy="205165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rPr>
                  <a:t>令</a:t>
                </a:r>
                <a:r>
                  <a:rPr lang="en-US" altLang="zh-CN" sz="2400" dirty="0" err="1">
                    <a:solidFill>
                      <a:prstClr val="black"/>
                    </a:solidFill>
                    <a:latin typeface="Cambria" panose="02040503050406030204" pitchFamily="18" charset="0"/>
                    <a:ea typeface="华文仿宋" panose="02010600040101010101" pitchFamily="2" charset="-122"/>
                  </a:rPr>
                  <a:t>cw</a:t>
                </a:r>
                <a:r>
                  <a:rPr lang="en-US" altLang="zh-CN" sz="2400" dirty="0">
                    <a:solidFill>
                      <a:prstClr val="black"/>
                    </a:solidFill>
                    <a:latin typeface="Cambria" panose="02040503050406030204" pitchFamily="18" charset="0"/>
                    <a:ea typeface="华文仿宋" panose="02010600040101010101" pitchFamily="2" charset="-122"/>
                  </a:rPr>
                  <a:t>(</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表示到第</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层的当前重量，记为</a:t>
                </a:r>
                <a14:m>
                  <m:oMath xmlns:m="http://schemas.openxmlformats.org/officeDocument/2006/math">
                    <m:r>
                      <a:rPr lang="en-US" altLang="zh-CN" sz="2400" b="1" i="0" smtClean="0">
                        <a:solidFill>
                          <a:prstClr val="black"/>
                        </a:solidFill>
                        <a:latin typeface="Cambria Math" panose="02040503050406030204" pitchFamily="18" charset="0"/>
                        <a:ea typeface="华文仿宋" panose="02010600040101010101" pitchFamily="2" charset="-122"/>
                      </a:rPr>
                      <m:t>𝐜𝐰</m:t>
                    </m:r>
                    <m:d>
                      <m:dPr>
                        <m:ctrlPr>
                          <a:rPr lang="en-US" altLang="zh-CN" sz="2400" b="1" i="1" smtClean="0">
                            <a:solidFill>
                              <a:prstClr val="black"/>
                            </a:solidFill>
                            <a:latin typeface="Cambria Math" panose="02040503050406030204" pitchFamily="18" charset="0"/>
                            <a:ea typeface="华文仿宋" panose="02010600040101010101" pitchFamily="2" charset="-122"/>
                          </a:rPr>
                        </m:ctrlPr>
                      </m:dPr>
                      <m:e>
                        <m:r>
                          <a:rPr lang="en-US" altLang="zh-CN" sz="2400" b="1" i="0" smtClean="0">
                            <a:solidFill>
                              <a:prstClr val="black"/>
                            </a:solidFill>
                            <a:latin typeface="Cambria Math" panose="02040503050406030204" pitchFamily="18" charset="0"/>
                            <a:ea typeface="华文仿宋" panose="02010600040101010101" pitchFamily="2" charset="-122"/>
                          </a:rPr>
                          <m:t>𝐢</m:t>
                        </m:r>
                      </m:e>
                    </m:d>
                    <m:r>
                      <a:rPr lang="en-US" altLang="zh-CN" sz="2400" b="1" i="0" smtClean="0">
                        <a:solidFill>
                          <a:prstClr val="black"/>
                        </a:solidFill>
                        <a:latin typeface="Cambria Math" panose="02040503050406030204" pitchFamily="18" charset="0"/>
                        <a:ea typeface="华文仿宋" panose="02010600040101010101" pitchFamily="2" charset="-122"/>
                      </a:rPr>
                      <m:t>=</m:t>
                    </m:r>
                    <m:nary>
                      <m:naryPr>
                        <m:chr m:val="∑"/>
                        <m:ctrlPr>
                          <a:rPr lang="en-US" altLang="zh-CN" sz="2400" b="1" i="1" smtClean="0">
                            <a:solidFill>
                              <a:prstClr val="black"/>
                            </a:solidFill>
                            <a:latin typeface="Cambria Math" panose="02040503050406030204" pitchFamily="18" charset="0"/>
                            <a:ea typeface="华文仿宋" panose="02010600040101010101" pitchFamily="2" charset="-122"/>
                          </a:rPr>
                        </m:ctrlPr>
                      </m:naryPr>
                      <m:sub>
                        <m:r>
                          <a:rPr lang="en-US" altLang="zh-CN" sz="2400" b="1" i="1" smtClean="0">
                            <a:solidFill>
                              <a:prstClr val="black"/>
                            </a:solidFill>
                            <a:latin typeface="Cambria Math" panose="02040503050406030204" pitchFamily="18" charset="0"/>
                            <a:ea typeface="华文仿宋" panose="02010600040101010101" pitchFamily="2" charset="-122"/>
                          </a:rPr>
                          <m:t>𝒋</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𝟏</m:t>
                        </m:r>
                      </m:sub>
                      <m:sup>
                        <m:r>
                          <a:rPr lang="en-US" altLang="zh-CN" sz="2400" b="1" i="1" smtClean="0">
                            <a:solidFill>
                              <a:prstClr val="black"/>
                            </a:solidFill>
                            <a:latin typeface="Cambria Math" panose="02040503050406030204" pitchFamily="18" charset="0"/>
                            <a:ea typeface="华文仿宋" panose="02010600040101010101" pitchFamily="2" charset="-122"/>
                          </a:rPr>
                          <m:t>𝒊</m:t>
                        </m:r>
                      </m:sup>
                      <m:e>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𝒘</m:t>
                            </m:r>
                          </m:e>
                          <m:sub>
                            <m:r>
                              <a:rPr lang="en-US" altLang="zh-CN" sz="2400" b="1" i="1" smtClean="0">
                                <a:solidFill>
                                  <a:prstClr val="black"/>
                                </a:solidFill>
                                <a:latin typeface="Cambria Math" panose="02040503050406030204" pitchFamily="18" charset="0"/>
                                <a:ea typeface="华文仿宋" panose="02010600040101010101" pitchFamily="2" charset="-122"/>
                              </a:rPr>
                              <m:t>𝒋</m:t>
                            </m:r>
                          </m:sub>
                        </m:sSub>
                      </m:e>
                    </m:nary>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𝒋</m:t>
                        </m:r>
                      </m:sub>
                    </m:sSub>
                  </m:oMath>
                </a14:m>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则约束函数为</a:t>
                </a: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algn="ctr" eaLnBrk="1" hangingPunct="1">
                  <a:lnSpc>
                    <a:spcPct val="150000"/>
                  </a:lnSpc>
                  <a:spcBef>
                    <a:spcPct val="0"/>
                  </a:spcBef>
                  <a:buClrTx/>
                  <a:buSzTx/>
                  <a:buNone/>
                  <a:defRPr/>
                </a:pP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C(</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cw</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lang="en-US" altLang="zh-CN" sz="2400" dirty="0">
                    <a:solidFill>
                      <a:prstClr val="black"/>
                    </a:solidFill>
                    <a:latin typeface="Cambria" panose="02040503050406030204" pitchFamily="18" charset="0"/>
                    <a:ea typeface="华文仿宋" panose="02010600040101010101" pitchFamily="2" charset="-122"/>
                  </a:rPr>
                  <a:t>-1</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)+w</a:t>
                </a:r>
              </a:p>
              <a:p>
                <a:pPr marL="0" lvl="0" indent="0"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881615" y="1687828"/>
                <a:ext cx="10759039" cy="2051659"/>
              </a:xfrm>
              <a:prstGeom prst="rect">
                <a:avLst/>
              </a:prstGeom>
              <a:blipFill>
                <a:blip r:embed="rId3"/>
                <a:stretch>
                  <a:fillRect l="-907"/>
                </a:stretch>
              </a:blipFill>
              <a:ln>
                <a:noFill/>
              </a:ln>
            </p:spPr>
            <p:txBody>
              <a:bodyPr/>
              <a:lstStyle/>
              <a:p>
                <a:r>
                  <a:rPr lang="zh-CN" altLang="en-US">
                    <a:noFill/>
                  </a:rPr>
                  <a:t> </a:t>
                </a:r>
              </a:p>
            </p:txBody>
          </p:sp>
        </mc:Fallback>
      </mc:AlternateContent>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551346" y="373948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8" name="Rectangle 5">
            <a:extLst>
              <a:ext uri="{FF2B5EF4-FFF2-40B4-BE49-F238E27FC236}">
                <a16:creationId xmlns:a16="http://schemas.microsoft.com/office/drawing/2014/main" id="{EE5ACCB1-255B-9642-E7B9-6B7BE8C1DCEC}"/>
              </a:ext>
            </a:extLst>
          </p:cNvPr>
          <p:cNvSpPr txBox="1">
            <a:spLocks noChangeArrowheads="1"/>
          </p:cNvSpPr>
          <p:nvPr/>
        </p:nvSpPr>
        <p:spPr bwMode="auto">
          <a:xfrm>
            <a:off x="551346" y="1163952"/>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约束函数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9" name="Rectangle 5">
            <a:extLst>
              <a:ext uri="{FF2B5EF4-FFF2-40B4-BE49-F238E27FC236}">
                <a16:creationId xmlns:a16="http://schemas.microsoft.com/office/drawing/2014/main" id="{FDC60507-6D9D-8796-9CC7-C8C2718B8A40}"/>
              </a:ext>
            </a:extLst>
          </p:cNvPr>
          <p:cNvSpPr txBox="1">
            <a:spLocks noChangeArrowheads="1"/>
          </p:cNvSpPr>
          <p:nvPr/>
        </p:nvSpPr>
        <p:spPr bwMode="auto">
          <a:xfrm>
            <a:off x="973741" y="4263363"/>
            <a:ext cx="10759039" cy="205165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若</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C(</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)&gt;W,</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则停止搜索第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层及其下面的层，否则，继续搜索。</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algn="ctr"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27773772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534979" y="809928"/>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对</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n=4</a:t>
            </a:r>
            <a:r>
              <a:rPr kumimoji="0" lang="zh-CN" altLang="en-US"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lang="en-US" altLang="zh-CN" kern="0" dirty="0">
                <a:solidFill>
                  <a:prstClr val="black"/>
                </a:solidFill>
                <a:latin typeface="华文仿宋" panose="02010600040101010101" pitchFamily="2" charset="-122"/>
                <a:ea typeface="华文仿宋" panose="02010600040101010101" pitchFamily="2" charset="-122"/>
              </a:rPr>
              <a:t>w=[8,6,2,3],W=12</a:t>
            </a:r>
            <a:r>
              <a:rPr lang="zh-CN" altLang="en-US" kern="0" dirty="0">
                <a:solidFill>
                  <a:prstClr val="black"/>
                </a:solidFill>
                <a:latin typeface="华文仿宋" panose="02010600040101010101" pitchFamily="2" charset="-122"/>
                <a:ea typeface="华文仿宋" panose="02010600040101010101" pitchFamily="2" charset="-122"/>
              </a:rPr>
              <a:t>进行回溯</a:t>
            </a:r>
            <a:endPar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51688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60852" y="4715302"/>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流程图: 接点 2">
            <a:extLst>
              <a:ext uri="{FF2B5EF4-FFF2-40B4-BE49-F238E27FC236}">
                <a16:creationId xmlns:a16="http://schemas.microsoft.com/office/drawing/2014/main" id="{CAA2C162-5F68-CEB9-1BEF-1A8E0DA3F158}"/>
              </a:ext>
            </a:extLst>
          </p:cNvPr>
          <p:cNvSpPr/>
          <p:nvPr/>
        </p:nvSpPr>
        <p:spPr>
          <a:xfrm>
            <a:off x="9389660" y="1300782"/>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C(t</a:t>
            </a:r>
            <a:r>
              <a:rPr lang="en-US" altLang="zh-CN" b="1" dirty="0">
                <a:solidFill>
                  <a:schemeClr val="tx1"/>
                </a:solidFill>
              </a:rPr>
              <a:t>)</a:t>
            </a:r>
            <a:endParaRPr lang="zh-CN" altLang="en-US" b="1" dirty="0">
              <a:solidFill>
                <a:schemeClr val="tx1"/>
              </a:solidFill>
            </a:endParaRPr>
          </a:p>
        </p:txBody>
      </p:sp>
      <p:sp>
        <p:nvSpPr>
          <p:cNvPr id="5" name="文本框 4">
            <a:extLst>
              <a:ext uri="{FF2B5EF4-FFF2-40B4-BE49-F238E27FC236}">
                <a16:creationId xmlns:a16="http://schemas.microsoft.com/office/drawing/2014/main" id="{01FA5536-FF79-49A5-79D0-F73B411FD87B}"/>
              </a:ext>
            </a:extLst>
          </p:cNvPr>
          <p:cNvSpPr txBox="1"/>
          <p:nvPr/>
        </p:nvSpPr>
        <p:spPr>
          <a:xfrm>
            <a:off x="10278290" y="1302248"/>
            <a:ext cx="1201003"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活动节点</a:t>
            </a:r>
          </a:p>
        </p:txBody>
      </p:sp>
      <p:sp>
        <p:nvSpPr>
          <p:cNvPr id="9" name="流程图: 接点 8">
            <a:extLst>
              <a:ext uri="{FF2B5EF4-FFF2-40B4-BE49-F238E27FC236}">
                <a16:creationId xmlns:a16="http://schemas.microsoft.com/office/drawing/2014/main" id="{F4A0D531-AEE3-89D1-4098-1138C0EF4D30}"/>
              </a:ext>
            </a:extLst>
          </p:cNvPr>
          <p:cNvSpPr/>
          <p:nvPr/>
        </p:nvSpPr>
        <p:spPr>
          <a:xfrm>
            <a:off x="9537126" y="2163878"/>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70E44607-C891-61F2-1150-EAA575939948}"/>
              </a:ext>
            </a:extLst>
          </p:cNvPr>
          <p:cNvSpPr txBox="1"/>
          <p:nvPr/>
        </p:nvSpPr>
        <p:spPr>
          <a:xfrm>
            <a:off x="10205482" y="2163878"/>
            <a:ext cx="1201003"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死节点</a:t>
            </a:r>
          </a:p>
        </p:txBody>
      </p:sp>
      <p:sp>
        <p:nvSpPr>
          <p:cNvPr id="73" name="流程图: 接点 72">
            <a:extLst>
              <a:ext uri="{FF2B5EF4-FFF2-40B4-BE49-F238E27FC236}">
                <a16:creationId xmlns:a16="http://schemas.microsoft.com/office/drawing/2014/main" id="{EF4B3900-A704-83EF-B8AD-DE2AA2341AD4}"/>
              </a:ext>
            </a:extLst>
          </p:cNvPr>
          <p:cNvSpPr/>
          <p:nvPr/>
        </p:nvSpPr>
        <p:spPr>
          <a:xfrm>
            <a:off x="5415443" y="1341048"/>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0</a:t>
            </a:r>
            <a:endParaRPr lang="zh-CN" altLang="en-US" b="1" dirty="0">
              <a:solidFill>
                <a:schemeClr val="tx1"/>
              </a:solidFill>
            </a:endParaRPr>
          </a:p>
        </p:txBody>
      </p:sp>
      <p:sp>
        <p:nvSpPr>
          <p:cNvPr id="77" name="流程图: 接点 76">
            <a:extLst>
              <a:ext uri="{FF2B5EF4-FFF2-40B4-BE49-F238E27FC236}">
                <a16:creationId xmlns:a16="http://schemas.microsoft.com/office/drawing/2014/main" id="{E83A9F3F-4D1B-7CC3-D27E-F4EC002C0E7B}"/>
              </a:ext>
            </a:extLst>
          </p:cNvPr>
          <p:cNvSpPr/>
          <p:nvPr/>
        </p:nvSpPr>
        <p:spPr>
          <a:xfrm>
            <a:off x="3726599" y="2135249"/>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8</a:t>
            </a:r>
            <a:endParaRPr lang="zh-CN" altLang="en-US" b="1" dirty="0">
              <a:solidFill>
                <a:schemeClr val="tx1"/>
              </a:solidFill>
            </a:endParaRPr>
          </a:p>
        </p:txBody>
      </p:sp>
      <p:sp>
        <p:nvSpPr>
          <p:cNvPr id="78" name="流程图: 接点 77">
            <a:extLst>
              <a:ext uri="{FF2B5EF4-FFF2-40B4-BE49-F238E27FC236}">
                <a16:creationId xmlns:a16="http://schemas.microsoft.com/office/drawing/2014/main" id="{E3F9554F-8A06-7153-3092-00AE06C2DBBB}"/>
              </a:ext>
            </a:extLst>
          </p:cNvPr>
          <p:cNvSpPr/>
          <p:nvPr/>
        </p:nvSpPr>
        <p:spPr>
          <a:xfrm>
            <a:off x="2923734" y="3098788"/>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14</a:t>
            </a:r>
            <a:endParaRPr lang="zh-CN" altLang="en-US" b="1" dirty="0">
              <a:solidFill>
                <a:schemeClr val="tx1"/>
              </a:solidFill>
            </a:endParaRPr>
          </a:p>
        </p:txBody>
      </p:sp>
      <p:sp>
        <p:nvSpPr>
          <p:cNvPr id="80" name="流程图: 接点 79">
            <a:extLst>
              <a:ext uri="{FF2B5EF4-FFF2-40B4-BE49-F238E27FC236}">
                <a16:creationId xmlns:a16="http://schemas.microsoft.com/office/drawing/2014/main" id="{490F701D-AB0C-9F5C-3CDC-3F2DFEB8A57E}"/>
              </a:ext>
            </a:extLst>
          </p:cNvPr>
          <p:cNvSpPr/>
          <p:nvPr/>
        </p:nvSpPr>
        <p:spPr>
          <a:xfrm>
            <a:off x="3082982" y="3196465"/>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95C45D64-0914-F67F-366B-1CAFABEF55F1}"/>
              </a:ext>
            </a:extLst>
          </p:cNvPr>
          <p:cNvCxnSpPr>
            <a:stCxn id="78" idx="6"/>
            <a:endCxn id="59" idx="0"/>
          </p:cNvCxnSpPr>
          <p:nvPr/>
        </p:nvCxnSpPr>
        <p:spPr>
          <a:xfrm flipV="1">
            <a:off x="3565178" y="2714539"/>
            <a:ext cx="610283" cy="67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20FABDE-2B86-4C0A-F0F0-D4C34475F51D}"/>
              </a:ext>
            </a:extLst>
          </p:cNvPr>
          <p:cNvCxnSpPr/>
          <p:nvPr/>
        </p:nvCxnSpPr>
        <p:spPr>
          <a:xfrm>
            <a:off x="4104760" y="2899205"/>
            <a:ext cx="534447" cy="467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556E3DF3-5B2A-60AE-DDD3-BC4332544E62}"/>
              </a:ext>
            </a:extLst>
          </p:cNvPr>
          <p:cNvSpPr txBox="1"/>
          <p:nvPr/>
        </p:nvSpPr>
        <p:spPr>
          <a:xfrm>
            <a:off x="3535249" y="2957381"/>
            <a:ext cx="741504"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回溯</a:t>
            </a:r>
          </a:p>
        </p:txBody>
      </p:sp>
      <p:sp>
        <p:nvSpPr>
          <p:cNvPr id="87" name="流程图: 接点 86">
            <a:extLst>
              <a:ext uri="{FF2B5EF4-FFF2-40B4-BE49-F238E27FC236}">
                <a16:creationId xmlns:a16="http://schemas.microsoft.com/office/drawing/2014/main" id="{BC71747D-6666-3FC0-F9CE-18DBBB5C1758}"/>
              </a:ext>
            </a:extLst>
          </p:cNvPr>
          <p:cNvSpPr/>
          <p:nvPr/>
        </p:nvSpPr>
        <p:spPr>
          <a:xfrm>
            <a:off x="4631075" y="3285642"/>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8</a:t>
            </a:r>
            <a:endParaRPr lang="zh-CN" altLang="en-US" b="1" dirty="0">
              <a:solidFill>
                <a:schemeClr val="tx1"/>
              </a:solidFill>
            </a:endParaRPr>
          </a:p>
        </p:txBody>
      </p:sp>
      <p:sp>
        <p:nvSpPr>
          <p:cNvPr id="88" name="流程图: 接点 87">
            <a:extLst>
              <a:ext uri="{FF2B5EF4-FFF2-40B4-BE49-F238E27FC236}">
                <a16:creationId xmlns:a16="http://schemas.microsoft.com/office/drawing/2014/main" id="{D1C405D5-0987-312C-9507-11936DEE979E}"/>
              </a:ext>
            </a:extLst>
          </p:cNvPr>
          <p:cNvSpPr/>
          <p:nvPr/>
        </p:nvSpPr>
        <p:spPr>
          <a:xfrm>
            <a:off x="4289175" y="4253367"/>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10</a:t>
            </a:r>
            <a:endParaRPr lang="zh-CN" altLang="en-US" b="1" dirty="0">
              <a:solidFill>
                <a:schemeClr val="tx1"/>
              </a:solidFill>
            </a:endParaRPr>
          </a:p>
        </p:txBody>
      </p:sp>
      <p:sp>
        <p:nvSpPr>
          <p:cNvPr id="89" name="流程图: 接点 88">
            <a:extLst>
              <a:ext uri="{FF2B5EF4-FFF2-40B4-BE49-F238E27FC236}">
                <a16:creationId xmlns:a16="http://schemas.microsoft.com/office/drawing/2014/main" id="{B23074AE-5437-FC4C-52F5-8757A2C7785E}"/>
              </a:ext>
            </a:extLst>
          </p:cNvPr>
          <p:cNvSpPr/>
          <p:nvPr/>
        </p:nvSpPr>
        <p:spPr>
          <a:xfrm>
            <a:off x="4209958" y="5148154"/>
            <a:ext cx="598294" cy="56959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13</a:t>
            </a:r>
            <a:endParaRPr lang="zh-CN" altLang="en-US" b="1" dirty="0">
              <a:solidFill>
                <a:schemeClr val="tx1"/>
              </a:solidFill>
            </a:endParaRPr>
          </a:p>
        </p:txBody>
      </p:sp>
      <p:sp>
        <p:nvSpPr>
          <p:cNvPr id="90" name="流程图: 接点 89">
            <a:extLst>
              <a:ext uri="{FF2B5EF4-FFF2-40B4-BE49-F238E27FC236}">
                <a16:creationId xmlns:a16="http://schemas.microsoft.com/office/drawing/2014/main" id="{183396C5-EC49-4BDD-DB11-329C7633B2E9}"/>
              </a:ext>
            </a:extLst>
          </p:cNvPr>
          <p:cNvSpPr/>
          <p:nvPr/>
        </p:nvSpPr>
        <p:spPr>
          <a:xfrm>
            <a:off x="4312760" y="5277674"/>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流程图: 接点 122">
            <a:extLst>
              <a:ext uri="{FF2B5EF4-FFF2-40B4-BE49-F238E27FC236}">
                <a16:creationId xmlns:a16="http://schemas.microsoft.com/office/drawing/2014/main" id="{A790C200-C2F8-D271-05A1-D6E6353A405E}"/>
              </a:ext>
            </a:extLst>
          </p:cNvPr>
          <p:cNvSpPr/>
          <p:nvPr/>
        </p:nvSpPr>
        <p:spPr>
          <a:xfrm>
            <a:off x="4673640" y="5159235"/>
            <a:ext cx="641444" cy="578072"/>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10</a:t>
            </a:r>
            <a:endParaRPr lang="zh-CN" altLang="en-US" b="1" dirty="0">
              <a:solidFill>
                <a:schemeClr val="tx1"/>
              </a:solidFill>
            </a:endParaRPr>
          </a:p>
        </p:txBody>
      </p:sp>
      <p:sp>
        <p:nvSpPr>
          <p:cNvPr id="124" name="文本框 123">
            <a:extLst>
              <a:ext uri="{FF2B5EF4-FFF2-40B4-BE49-F238E27FC236}">
                <a16:creationId xmlns:a16="http://schemas.microsoft.com/office/drawing/2014/main" id="{3C9E1B21-5B6D-42BA-317E-24EDC84EA129}"/>
              </a:ext>
            </a:extLst>
          </p:cNvPr>
          <p:cNvSpPr txBox="1"/>
          <p:nvPr/>
        </p:nvSpPr>
        <p:spPr>
          <a:xfrm>
            <a:off x="4529881" y="5728825"/>
            <a:ext cx="1091317"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1,0,1,0</a:t>
            </a:r>
            <a:endParaRPr lang="zh-CN" altLang="en-US" b="1" dirty="0">
              <a:latin typeface="楷体" panose="02010609060101010101" pitchFamily="49" charset="-122"/>
              <a:ea typeface="楷体" panose="02010609060101010101" pitchFamily="49" charset="-122"/>
            </a:endParaRPr>
          </a:p>
        </p:txBody>
      </p:sp>
      <p:sp>
        <p:nvSpPr>
          <p:cNvPr id="125" name="文本框 124">
            <a:extLst>
              <a:ext uri="{FF2B5EF4-FFF2-40B4-BE49-F238E27FC236}">
                <a16:creationId xmlns:a16="http://schemas.microsoft.com/office/drawing/2014/main" id="{07580240-6561-E7DA-C023-B4F09B937247}"/>
              </a:ext>
            </a:extLst>
          </p:cNvPr>
          <p:cNvSpPr txBox="1"/>
          <p:nvPr/>
        </p:nvSpPr>
        <p:spPr>
          <a:xfrm>
            <a:off x="5996454" y="5772955"/>
            <a:ext cx="1091317"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3173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500"/>
                                        <p:tgtEl>
                                          <p:spTgt spid="1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7" grpId="0" animBg="1"/>
      <p:bldP spid="78" grpId="0" animBg="1"/>
      <p:bldP spid="80" grpId="0" animBg="1"/>
      <p:bldP spid="85" grpId="0"/>
      <p:bldP spid="87" grpId="0" animBg="1"/>
      <p:bldP spid="88" grpId="0" animBg="1"/>
      <p:bldP spid="89" grpId="0" animBg="1"/>
      <p:bldP spid="90" grpId="0" animBg="1"/>
      <p:bldP spid="123" grpId="0" animBg="1"/>
      <p:bldP spid="124" grpId="0"/>
      <p:bldP spid="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伪代码</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递归</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822027" y="979392"/>
            <a:ext cx="5674307" cy="489921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Backtrack(</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 if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&gt;n then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2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if(</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cw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&gt;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then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bestw</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3       return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4  else</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5       If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(C(t)≤W)then</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6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7</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Backtrack(t+1)</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8</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(t)</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9</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Backtrack(t+1) </a:t>
            </a:r>
          </a:p>
        </p:txBody>
      </p:sp>
      <mc:AlternateContent xmlns:mc="http://schemas.openxmlformats.org/markup-compatibility/2006" xmlns:a14="http://schemas.microsoft.com/office/drawing/2010/main">
        <mc:Choice Requires="a14">
          <p:sp>
            <p:nvSpPr>
              <p:cNvPr id="4" name="Rectangle 5">
                <a:extLst>
                  <a:ext uri="{FF2B5EF4-FFF2-40B4-BE49-F238E27FC236}">
                    <a16:creationId xmlns:a16="http://schemas.microsoft.com/office/drawing/2014/main" id="{F2A1484C-39A6-AF10-30A9-75FF7F44AB5F}"/>
                  </a:ext>
                </a:extLst>
              </p:cNvPr>
              <p:cNvSpPr txBox="1">
                <a:spLocks noChangeArrowheads="1"/>
              </p:cNvSpPr>
              <p:nvPr/>
            </p:nvSpPr>
            <p:spPr bwMode="auto">
              <a:xfrm>
                <a:off x="1518063" y="5417214"/>
                <a:ext cx="8417507" cy="110641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该算法的解空间是一棵子集树，其中最多含有</a:t>
                </a:r>
                <a14:m>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𝟐</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p>
                    </m:sSup>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个结点，对应的算法时间复杂度为</a:t>
                </a:r>
                <a:r>
                  <a:rPr kumimoji="0" lang="en-US" altLang="zh-CN" sz="2400"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O(</a:t>
                </a:r>
                <a14:m>
                  <m:oMath xmlns:m="http://schemas.openxmlformats.org/officeDocument/2006/math">
                    <m:sSup>
                      <m:sSupPr>
                        <m:ctrlPr>
                          <a:rPr lang="en-US" altLang="zh-CN" sz="2400" i="1">
                            <a:solidFill>
                              <a:srgbClr val="FF0000"/>
                            </a:solidFill>
                            <a:latin typeface="Cambria Math" panose="02040503050406030204" pitchFamily="18" charset="0"/>
                            <a:ea typeface="华文仿宋" panose="02010600040101010101" pitchFamily="2" charset="-122"/>
                          </a:rPr>
                        </m:ctrlPr>
                      </m:sSupPr>
                      <m:e>
                        <m:r>
                          <a:rPr lang="en-US" altLang="zh-CN" sz="2400" i="1">
                            <a:solidFill>
                              <a:srgbClr val="FF0000"/>
                            </a:solidFill>
                            <a:latin typeface="Cambria Math" panose="02040503050406030204" pitchFamily="18" charset="0"/>
                            <a:ea typeface="华文仿宋" panose="02010600040101010101" pitchFamily="2" charset="-122"/>
                          </a:rPr>
                          <m:t>𝟐</m:t>
                        </m:r>
                      </m:e>
                      <m:sup>
                        <m:r>
                          <a:rPr lang="en-US" altLang="zh-CN" sz="2400" i="1">
                            <a:solidFill>
                              <a:srgbClr val="FF0000"/>
                            </a:solidFill>
                            <a:latin typeface="Cambria Math" panose="02040503050406030204" pitchFamily="18" charset="0"/>
                            <a:ea typeface="华文仿宋" panose="02010600040101010101" pitchFamily="2" charset="-122"/>
                          </a:rPr>
                          <m:t>𝒏</m:t>
                        </m:r>
                      </m:sup>
                    </m:sSup>
                  </m:oMath>
                </a14:m>
                <a:r>
                  <a:rPr kumimoji="0" lang="en-US" altLang="zh-CN" sz="2400"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algn="ctr"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4" name="Rectangle 5">
                <a:extLst>
                  <a:ext uri="{FF2B5EF4-FFF2-40B4-BE49-F238E27FC236}">
                    <a16:creationId xmlns:a16="http://schemas.microsoft.com/office/drawing/2014/main" id="{F2A1484C-39A6-AF10-30A9-75FF7F44AB5F}"/>
                  </a:ext>
                </a:extLst>
              </p:cNvPr>
              <p:cNvSpPr txBox="1">
                <a:spLocks noRot="1" noChangeAspect="1" noMove="1" noResize="1" noEditPoints="1" noAdjustHandles="1" noChangeArrowheads="1" noChangeShapeType="1" noTextEdit="1"/>
              </p:cNvSpPr>
              <p:nvPr/>
            </p:nvSpPr>
            <p:spPr bwMode="auto">
              <a:xfrm>
                <a:off x="1518063" y="5417214"/>
                <a:ext cx="8417507" cy="1106415"/>
              </a:xfrm>
              <a:prstGeom prst="rect">
                <a:avLst/>
              </a:prstGeom>
              <a:blipFill>
                <a:blip r:embed="rId3"/>
                <a:stretch>
                  <a:fillRect l="-1086" r="-1159" b="-1712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9975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664887"/>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16647" y="1723796"/>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三、图的</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M</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着色问题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06835" y="3471102"/>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五、</a:t>
              </a:r>
              <a:r>
                <a:rPr kumimoji="0" lang="en-US" altLang="zh-CN"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0-1</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背包问题</a:t>
              </a: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37442" y="5232694"/>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七、回溯算法效率分析</a:t>
              </a:r>
            </a:p>
          </p:txBody>
        </p:sp>
      </p:grpSp>
      <p:grpSp>
        <p:nvGrpSpPr>
          <p:cNvPr id="33" name="Group 18">
            <a:extLst>
              <a:ext uri="{FF2B5EF4-FFF2-40B4-BE49-F238E27FC236}">
                <a16:creationId xmlns:a16="http://schemas.microsoft.com/office/drawing/2014/main" id="{107039F9-7DE4-8315-9926-E575082D0408}"/>
              </a:ext>
            </a:extLst>
          </p:cNvPr>
          <p:cNvGrpSpPr>
            <a:grpSpLocks/>
          </p:cNvGrpSpPr>
          <p:nvPr/>
        </p:nvGrpSpPr>
        <p:grpSpPr bwMode="auto">
          <a:xfrm>
            <a:off x="3208709" y="2582644"/>
            <a:ext cx="6127750" cy="682625"/>
            <a:chOff x="0" y="0"/>
            <a:chExt cx="9810" cy="1634"/>
          </a:xfrm>
        </p:grpSpPr>
        <p:grpSp>
          <p:nvGrpSpPr>
            <p:cNvPr id="34" name="Group 19">
              <a:extLst>
                <a:ext uri="{FF2B5EF4-FFF2-40B4-BE49-F238E27FC236}">
                  <a16:creationId xmlns:a16="http://schemas.microsoft.com/office/drawing/2014/main" id="{4916D662-8280-315F-0863-DE9175A0AFFF}"/>
                </a:ext>
              </a:extLst>
            </p:cNvPr>
            <p:cNvGrpSpPr>
              <a:grpSpLocks/>
            </p:cNvGrpSpPr>
            <p:nvPr/>
          </p:nvGrpSpPr>
          <p:grpSpPr bwMode="auto">
            <a:xfrm>
              <a:off x="0" y="0"/>
              <a:ext cx="9810" cy="1634"/>
              <a:chOff x="0" y="90"/>
              <a:chExt cx="6228000" cy="1038263"/>
            </a:xfrm>
          </p:grpSpPr>
          <p:sp>
            <p:nvSpPr>
              <p:cNvPr id="36" name="AutoShape 3">
                <a:extLst>
                  <a:ext uri="{FF2B5EF4-FFF2-40B4-BE49-F238E27FC236}">
                    <a16:creationId xmlns:a16="http://schemas.microsoft.com/office/drawing/2014/main" id="{56E930FE-DB96-211D-3C42-D0402A73DBD7}"/>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7" name="AutoShape 3">
                <a:extLst>
                  <a:ext uri="{FF2B5EF4-FFF2-40B4-BE49-F238E27FC236}">
                    <a16:creationId xmlns:a16="http://schemas.microsoft.com/office/drawing/2014/main" id="{B51D69DE-C016-EBD8-5B9F-FE780DAD8C24}"/>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5" name="Rectangle 13">
              <a:extLst>
                <a:ext uri="{FF2B5EF4-FFF2-40B4-BE49-F238E27FC236}">
                  <a16:creationId xmlns:a16="http://schemas.microsoft.com/office/drawing/2014/main" id="{93920372-E05F-C775-1783-9D8DA563F406}"/>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四、货箱装载问题</a:t>
              </a:r>
            </a:p>
          </p:txBody>
        </p:sp>
      </p:grpSp>
      <p:grpSp>
        <p:nvGrpSpPr>
          <p:cNvPr id="38" name="Group 18">
            <a:extLst>
              <a:ext uri="{FF2B5EF4-FFF2-40B4-BE49-F238E27FC236}">
                <a16:creationId xmlns:a16="http://schemas.microsoft.com/office/drawing/2014/main" id="{475344F5-13ED-892F-624C-BD3B1D43FF62}"/>
              </a:ext>
            </a:extLst>
          </p:cNvPr>
          <p:cNvGrpSpPr>
            <a:grpSpLocks/>
          </p:cNvGrpSpPr>
          <p:nvPr/>
        </p:nvGrpSpPr>
        <p:grpSpPr bwMode="auto">
          <a:xfrm>
            <a:off x="3204961" y="4326529"/>
            <a:ext cx="6127750" cy="682625"/>
            <a:chOff x="0" y="0"/>
            <a:chExt cx="9810" cy="1634"/>
          </a:xfrm>
        </p:grpSpPr>
        <p:grpSp>
          <p:nvGrpSpPr>
            <p:cNvPr id="39" name="Group 19">
              <a:extLst>
                <a:ext uri="{FF2B5EF4-FFF2-40B4-BE49-F238E27FC236}">
                  <a16:creationId xmlns:a16="http://schemas.microsoft.com/office/drawing/2014/main" id="{D231F440-EE8E-0F43-D696-D7444803B10C}"/>
                </a:ext>
              </a:extLst>
            </p:cNvPr>
            <p:cNvGrpSpPr>
              <a:grpSpLocks/>
            </p:cNvGrpSpPr>
            <p:nvPr/>
          </p:nvGrpSpPr>
          <p:grpSpPr bwMode="auto">
            <a:xfrm>
              <a:off x="0" y="0"/>
              <a:ext cx="9810" cy="1634"/>
              <a:chOff x="0" y="90"/>
              <a:chExt cx="6228000" cy="1038263"/>
            </a:xfrm>
          </p:grpSpPr>
          <p:sp>
            <p:nvSpPr>
              <p:cNvPr id="41" name="AutoShape 3">
                <a:extLst>
                  <a:ext uri="{FF2B5EF4-FFF2-40B4-BE49-F238E27FC236}">
                    <a16:creationId xmlns:a16="http://schemas.microsoft.com/office/drawing/2014/main" id="{CEBDF8B8-1DB7-64F6-6F7F-9C0DC66C3A4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2" name="AutoShape 3">
                <a:extLst>
                  <a:ext uri="{FF2B5EF4-FFF2-40B4-BE49-F238E27FC236}">
                    <a16:creationId xmlns:a16="http://schemas.microsoft.com/office/drawing/2014/main" id="{FBD784E7-AE76-64DF-7E7A-49FE6FF0AC10}"/>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40" name="Rectangle 13">
              <a:extLst>
                <a:ext uri="{FF2B5EF4-FFF2-40B4-BE49-F238E27FC236}">
                  <a16:creationId xmlns:a16="http://schemas.microsoft.com/office/drawing/2014/main" id="{5816EBA2-44AD-B68D-F4F3-DBB9A499CCE4}"/>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六、全排列问题</a:t>
              </a:r>
            </a:p>
          </p:txBody>
        </p:sp>
      </p:grpSp>
    </p:spTree>
    <p:extLst>
      <p:ext uri="{BB962C8B-B14F-4D97-AF65-F5344CB8AC3E}">
        <p14:creationId xmlns:p14="http://schemas.microsoft.com/office/powerpoint/2010/main" val="11541747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回溯递归版本</a:t>
            </a: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374652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lang="zh-CN" altLang="en-US" sz="2400" dirty="0">
                    <a:solidFill>
                      <a:prstClr val="black"/>
                    </a:solidFill>
                    <a:latin typeface="Cambria" panose="02040503050406030204" pitchFamily="18" charset="0"/>
                    <a:ea typeface="华文仿宋" panose="02010600040101010101" pitchFamily="2" charset="-122"/>
                  </a:rPr>
                  <a:t>利用限界函数</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𝑩</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𝑪</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其中，</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r(j)</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表示剩余货品的总重量</a:t>
                </a:r>
                <a:endPar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𝒓</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nary>
                        <m:naryPr>
                          <m: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𝒏</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sub>
                          </m:sSub>
                        </m:e>
                      </m:nary>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3746523"/>
              </a:xfrm>
              <a:prstGeom prst="rect">
                <a:avLst/>
              </a:prstGeom>
              <a:blipFill>
                <a:blip r:embed="rId3"/>
                <a:stretch>
                  <a:fillRect b="-1629"/>
                </a:stretch>
              </a:blipFill>
              <a:ln>
                <a:noFill/>
              </a:ln>
            </p:spPr>
            <p:txBody>
              <a:bodyPr/>
              <a:lstStyle/>
              <a:p>
                <a:r>
                  <a:rPr lang="zh-CN" altLang="en-US">
                    <a:noFill/>
                  </a:rPr>
                  <a:t> </a:t>
                </a:r>
              </a:p>
            </p:txBody>
          </p:sp>
        </mc:Fallback>
      </mc:AlternateContent>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337307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改进的回溯算法</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72968" y="4525548"/>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8" name="Rectangle 5">
            <a:extLst>
              <a:ext uri="{FF2B5EF4-FFF2-40B4-BE49-F238E27FC236}">
                <a16:creationId xmlns:a16="http://schemas.microsoft.com/office/drawing/2014/main" id="{C2036083-91E7-347A-5950-70F8BE06BB56}"/>
              </a:ext>
            </a:extLst>
          </p:cNvPr>
          <p:cNvSpPr txBox="1">
            <a:spLocks noChangeArrowheads="1"/>
          </p:cNvSpPr>
          <p:nvPr/>
        </p:nvSpPr>
        <p:spPr bwMode="auto">
          <a:xfrm>
            <a:off x="753788" y="5086301"/>
            <a:ext cx="9604863" cy="110641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若</a:t>
            </a:r>
            <a:r>
              <a:rPr lang="en-US" altLang="zh-CN" sz="2400" dirty="0">
                <a:solidFill>
                  <a:prstClr val="black"/>
                </a:solidFill>
                <a:latin typeface="Cambria" panose="02040503050406030204" pitchFamily="18" charset="0"/>
                <a:ea typeface="华文仿宋" panose="02010600040101010101" pitchFamily="2" charset="-122"/>
              </a:rPr>
              <a:t>B(</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bestw</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则停止搜索第</a:t>
            </a:r>
            <a:r>
              <a:rPr lang="en-US" altLang="zh-CN" sz="240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层及其下面的层，否则，继续搜索</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。其中，</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bestw</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表示目前为止所得到的最佳重量。</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algn="ctr"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eaLnBrk="1" hangingPunct="1">
              <a:lnSpc>
                <a:spcPct val="150000"/>
              </a:lnSpc>
              <a:spcBef>
                <a:spcPct val="0"/>
              </a:spcBef>
              <a:buClrTx/>
              <a:buSzTx/>
              <a:buNone/>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1545072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实例</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509633" y="79579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对</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 </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n=4</a:t>
            </a:r>
            <a:r>
              <a:rPr kumimoji="0" lang="zh-CN" altLang="en-US"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w=[8,6,2,3],W=12</a:t>
            </a:r>
            <a:r>
              <a:rPr kumimoji="0" lang="zh-CN" altLang="en-US"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进行回溯</a:t>
            </a:r>
            <a:endPar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51688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60852" y="4715302"/>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流程图: 接点 68">
            <a:extLst>
              <a:ext uri="{FF2B5EF4-FFF2-40B4-BE49-F238E27FC236}">
                <a16:creationId xmlns:a16="http://schemas.microsoft.com/office/drawing/2014/main" id="{1ADCA770-7728-1965-DA8D-6FA38C738958}"/>
              </a:ext>
            </a:extLst>
          </p:cNvPr>
          <p:cNvSpPr/>
          <p:nvPr/>
        </p:nvSpPr>
        <p:spPr>
          <a:xfrm>
            <a:off x="9300201" y="1286646"/>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C(t)/B(t)</a:t>
            </a:r>
            <a:endParaRPr lang="zh-CN" altLang="en-US" sz="1400" b="1" dirty="0">
              <a:solidFill>
                <a:schemeClr val="tx1"/>
              </a:solidFill>
            </a:endParaRPr>
          </a:p>
        </p:txBody>
      </p:sp>
      <p:sp>
        <p:nvSpPr>
          <p:cNvPr id="71" name="文本框 70">
            <a:extLst>
              <a:ext uri="{FF2B5EF4-FFF2-40B4-BE49-F238E27FC236}">
                <a16:creationId xmlns:a16="http://schemas.microsoft.com/office/drawing/2014/main" id="{9E2B1E4F-0883-655F-F6D3-2EDE28EF1A80}"/>
              </a:ext>
            </a:extLst>
          </p:cNvPr>
          <p:cNvSpPr txBox="1"/>
          <p:nvPr/>
        </p:nvSpPr>
        <p:spPr>
          <a:xfrm>
            <a:off x="10278290" y="1302248"/>
            <a:ext cx="1201003"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活动节点</a:t>
            </a:r>
          </a:p>
        </p:txBody>
      </p:sp>
      <p:sp>
        <p:nvSpPr>
          <p:cNvPr id="72" name="流程图: 接点 71">
            <a:extLst>
              <a:ext uri="{FF2B5EF4-FFF2-40B4-BE49-F238E27FC236}">
                <a16:creationId xmlns:a16="http://schemas.microsoft.com/office/drawing/2014/main" id="{62FA45E2-30CD-D417-9E61-DD16ED40646C}"/>
              </a:ext>
            </a:extLst>
          </p:cNvPr>
          <p:cNvSpPr/>
          <p:nvPr/>
        </p:nvSpPr>
        <p:spPr>
          <a:xfrm>
            <a:off x="9537126" y="2163878"/>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72">
            <a:extLst>
              <a:ext uri="{FF2B5EF4-FFF2-40B4-BE49-F238E27FC236}">
                <a16:creationId xmlns:a16="http://schemas.microsoft.com/office/drawing/2014/main" id="{3A33DA4C-4EFF-4BBB-9FE1-FF878F2BC5B9}"/>
              </a:ext>
            </a:extLst>
          </p:cNvPr>
          <p:cNvSpPr txBox="1"/>
          <p:nvPr/>
        </p:nvSpPr>
        <p:spPr>
          <a:xfrm>
            <a:off x="10205482" y="2163878"/>
            <a:ext cx="1201003"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死节点</a:t>
            </a:r>
          </a:p>
        </p:txBody>
      </p:sp>
      <p:sp>
        <p:nvSpPr>
          <p:cNvPr id="77" name="流程图: 接点 76">
            <a:extLst>
              <a:ext uri="{FF2B5EF4-FFF2-40B4-BE49-F238E27FC236}">
                <a16:creationId xmlns:a16="http://schemas.microsoft.com/office/drawing/2014/main" id="{43D812AA-3E9E-A067-280A-1F41009E1599}"/>
              </a:ext>
            </a:extLst>
          </p:cNvPr>
          <p:cNvSpPr/>
          <p:nvPr/>
        </p:nvSpPr>
        <p:spPr>
          <a:xfrm>
            <a:off x="5180270" y="1343408"/>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0/19</a:t>
            </a:r>
            <a:endParaRPr lang="zh-CN" altLang="en-US" sz="1400" b="1" dirty="0">
              <a:solidFill>
                <a:schemeClr val="tx1"/>
              </a:solidFill>
            </a:endParaRPr>
          </a:p>
        </p:txBody>
      </p:sp>
      <p:sp>
        <p:nvSpPr>
          <p:cNvPr id="78" name="流程图: 接点 77">
            <a:extLst>
              <a:ext uri="{FF2B5EF4-FFF2-40B4-BE49-F238E27FC236}">
                <a16:creationId xmlns:a16="http://schemas.microsoft.com/office/drawing/2014/main" id="{D300F6A4-2AD4-D207-5DCF-DCF1D6736CA6}"/>
              </a:ext>
            </a:extLst>
          </p:cNvPr>
          <p:cNvSpPr/>
          <p:nvPr/>
        </p:nvSpPr>
        <p:spPr>
          <a:xfrm>
            <a:off x="3642001" y="2150569"/>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8/19</a:t>
            </a:r>
            <a:endParaRPr lang="zh-CN" altLang="en-US" sz="1400" b="1" dirty="0">
              <a:solidFill>
                <a:schemeClr val="tx1"/>
              </a:solidFill>
            </a:endParaRPr>
          </a:p>
        </p:txBody>
      </p:sp>
      <p:sp>
        <p:nvSpPr>
          <p:cNvPr id="80" name="流程图: 接点 79">
            <a:extLst>
              <a:ext uri="{FF2B5EF4-FFF2-40B4-BE49-F238E27FC236}">
                <a16:creationId xmlns:a16="http://schemas.microsoft.com/office/drawing/2014/main" id="{E16CBF8F-9D91-0FC3-B6D6-6791AB834C1A}"/>
              </a:ext>
            </a:extLst>
          </p:cNvPr>
          <p:cNvSpPr/>
          <p:nvPr/>
        </p:nvSpPr>
        <p:spPr>
          <a:xfrm>
            <a:off x="2821246" y="3223141"/>
            <a:ext cx="994920" cy="527689"/>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14/19</a:t>
            </a:r>
            <a:endParaRPr lang="zh-CN" altLang="en-US" sz="1400" b="1" dirty="0">
              <a:solidFill>
                <a:schemeClr val="tx1"/>
              </a:solidFill>
            </a:endParaRPr>
          </a:p>
        </p:txBody>
      </p:sp>
      <p:sp>
        <p:nvSpPr>
          <p:cNvPr id="81" name="流程图: 接点 80">
            <a:extLst>
              <a:ext uri="{FF2B5EF4-FFF2-40B4-BE49-F238E27FC236}">
                <a16:creationId xmlns:a16="http://schemas.microsoft.com/office/drawing/2014/main" id="{63C9248E-47C5-DFE3-85B4-558B82B9B0DC}"/>
              </a:ext>
            </a:extLst>
          </p:cNvPr>
          <p:cNvSpPr/>
          <p:nvPr/>
        </p:nvSpPr>
        <p:spPr>
          <a:xfrm>
            <a:off x="3166664" y="3312498"/>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流程图: 接点 81">
            <a:extLst>
              <a:ext uri="{FF2B5EF4-FFF2-40B4-BE49-F238E27FC236}">
                <a16:creationId xmlns:a16="http://schemas.microsoft.com/office/drawing/2014/main" id="{8F8765F8-4E68-F92E-0436-4F2012839A33}"/>
              </a:ext>
            </a:extLst>
          </p:cNvPr>
          <p:cNvSpPr/>
          <p:nvPr/>
        </p:nvSpPr>
        <p:spPr>
          <a:xfrm>
            <a:off x="4533360" y="3176594"/>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8/13</a:t>
            </a:r>
            <a:endParaRPr lang="zh-CN" altLang="en-US" sz="1400" b="1" dirty="0">
              <a:solidFill>
                <a:schemeClr val="tx1"/>
              </a:solidFill>
            </a:endParaRPr>
          </a:p>
        </p:txBody>
      </p:sp>
      <p:sp>
        <p:nvSpPr>
          <p:cNvPr id="83" name="流程图: 接点 82">
            <a:extLst>
              <a:ext uri="{FF2B5EF4-FFF2-40B4-BE49-F238E27FC236}">
                <a16:creationId xmlns:a16="http://schemas.microsoft.com/office/drawing/2014/main" id="{1653750A-1029-39AA-E7CD-AAA922D3362E}"/>
              </a:ext>
            </a:extLst>
          </p:cNvPr>
          <p:cNvSpPr/>
          <p:nvPr/>
        </p:nvSpPr>
        <p:spPr>
          <a:xfrm>
            <a:off x="4153078" y="4343816"/>
            <a:ext cx="961582" cy="488508"/>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10/13</a:t>
            </a:r>
            <a:endParaRPr lang="zh-CN" altLang="en-US" sz="1400" b="1" dirty="0">
              <a:solidFill>
                <a:schemeClr val="tx1"/>
              </a:solidFill>
            </a:endParaRPr>
          </a:p>
        </p:txBody>
      </p:sp>
      <p:sp>
        <p:nvSpPr>
          <p:cNvPr id="84" name="流程图: 接点 83">
            <a:extLst>
              <a:ext uri="{FF2B5EF4-FFF2-40B4-BE49-F238E27FC236}">
                <a16:creationId xmlns:a16="http://schemas.microsoft.com/office/drawing/2014/main" id="{86E93BD9-125C-33B8-EDD2-8B68861619F2}"/>
              </a:ext>
            </a:extLst>
          </p:cNvPr>
          <p:cNvSpPr/>
          <p:nvPr/>
        </p:nvSpPr>
        <p:spPr>
          <a:xfrm>
            <a:off x="4102168" y="5259413"/>
            <a:ext cx="745437" cy="465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10/13</a:t>
            </a:r>
            <a:endParaRPr lang="zh-CN" altLang="en-US" sz="1400" b="1" dirty="0">
              <a:solidFill>
                <a:schemeClr val="tx1"/>
              </a:solidFill>
            </a:endParaRPr>
          </a:p>
        </p:txBody>
      </p:sp>
      <p:sp>
        <p:nvSpPr>
          <p:cNvPr id="85" name="流程图: 接点 84">
            <a:extLst>
              <a:ext uri="{FF2B5EF4-FFF2-40B4-BE49-F238E27FC236}">
                <a16:creationId xmlns:a16="http://schemas.microsoft.com/office/drawing/2014/main" id="{4002B0A8-3626-673E-ADC2-072DD312F96A}"/>
              </a:ext>
            </a:extLst>
          </p:cNvPr>
          <p:cNvSpPr/>
          <p:nvPr/>
        </p:nvSpPr>
        <p:spPr>
          <a:xfrm>
            <a:off x="4309735" y="5331652"/>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流程图: 接点 86">
            <a:extLst>
              <a:ext uri="{FF2B5EF4-FFF2-40B4-BE49-F238E27FC236}">
                <a16:creationId xmlns:a16="http://schemas.microsoft.com/office/drawing/2014/main" id="{2112211F-1BFC-E613-BBF8-49FD928EB58A}"/>
              </a:ext>
            </a:extLst>
          </p:cNvPr>
          <p:cNvSpPr/>
          <p:nvPr/>
        </p:nvSpPr>
        <p:spPr>
          <a:xfrm>
            <a:off x="4580672" y="5274264"/>
            <a:ext cx="675415" cy="39450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10/13</a:t>
            </a:r>
            <a:endParaRPr lang="zh-CN" altLang="en-US" sz="1400" b="1" dirty="0">
              <a:solidFill>
                <a:schemeClr val="tx1"/>
              </a:solidFill>
            </a:endParaRPr>
          </a:p>
        </p:txBody>
      </p:sp>
      <p:sp>
        <p:nvSpPr>
          <p:cNvPr id="88" name="文本框 87">
            <a:extLst>
              <a:ext uri="{FF2B5EF4-FFF2-40B4-BE49-F238E27FC236}">
                <a16:creationId xmlns:a16="http://schemas.microsoft.com/office/drawing/2014/main" id="{59643196-0773-7BC0-B9E5-486DA985EE98}"/>
              </a:ext>
            </a:extLst>
          </p:cNvPr>
          <p:cNvSpPr txBox="1"/>
          <p:nvPr/>
        </p:nvSpPr>
        <p:spPr>
          <a:xfrm>
            <a:off x="4136407" y="5688349"/>
            <a:ext cx="1201003" cy="369332"/>
          </a:xfrm>
          <a:prstGeom prst="rect">
            <a:avLst/>
          </a:prstGeom>
          <a:noFill/>
        </p:spPr>
        <p:txBody>
          <a:bodyPr wrap="square" rtlCol="0">
            <a:spAutoFit/>
          </a:bodyPr>
          <a:lstStyle/>
          <a:p>
            <a:r>
              <a:rPr lang="en-US" altLang="zh-CN" b="1" dirty="0" err="1">
                <a:latin typeface="楷体" panose="02010609060101010101" pitchFamily="49" charset="-122"/>
                <a:ea typeface="楷体" panose="02010609060101010101" pitchFamily="49" charset="-122"/>
              </a:rPr>
              <a:t>Bestw</a:t>
            </a:r>
            <a:r>
              <a:rPr lang="en-US" altLang="zh-CN" b="1" dirty="0">
                <a:latin typeface="楷体" panose="02010609060101010101" pitchFamily="49" charset="-122"/>
                <a:ea typeface="楷体" panose="02010609060101010101" pitchFamily="49" charset="-122"/>
              </a:rPr>
              <a:t>=10</a:t>
            </a:r>
            <a:endParaRPr lang="zh-CN" altLang="en-US" b="1" dirty="0">
              <a:latin typeface="楷体" panose="02010609060101010101" pitchFamily="49" charset="-122"/>
              <a:ea typeface="楷体" panose="02010609060101010101" pitchFamily="49" charset="-122"/>
            </a:endParaRPr>
          </a:p>
        </p:txBody>
      </p:sp>
      <p:sp>
        <p:nvSpPr>
          <p:cNvPr id="89" name="流程图: 接点 88">
            <a:extLst>
              <a:ext uri="{FF2B5EF4-FFF2-40B4-BE49-F238E27FC236}">
                <a16:creationId xmlns:a16="http://schemas.microsoft.com/office/drawing/2014/main" id="{DBF5C3B5-6605-0107-3268-15881EB541E4}"/>
              </a:ext>
            </a:extLst>
          </p:cNvPr>
          <p:cNvSpPr/>
          <p:nvPr/>
        </p:nvSpPr>
        <p:spPr>
          <a:xfrm>
            <a:off x="5054693" y="4310283"/>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8/11</a:t>
            </a:r>
            <a:endParaRPr lang="zh-CN" altLang="en-US" sz="1400" b="1" dirty="0">
              <a:solidFill>
                <a:schemeClr val="tx1"/>
              </a:solidFill>
            </a:endParaRPr>
          </a:p>
        </p:txBody>
      </p:sp>
      <p:sp>
        <p:nvSpPr>
          <p:cNvPr id="90" name="流程图: 接点 89">
            <a:extLst>
              <a:ext uri="{FF2B5EF4-FFF2-40B4-BE49-F238E27FC236}">
                <a16:creationId xmlns:a16="http://schemas.microsoft.com/office/drawing/2014/main" id="{DBC1D922-FE0C-AA47-D7F9-4308442A7B7C}"/>
              </a:ext>
            </a:extLst>
          </p:cNvPr>
          <p:cNvSpPr/>
          <p:nvPr/>
        </p:nvSpPr>
        <p:spPr>
          <a:xfrm>
            <a:off x="4986289" y="5232457"/>
            <a:ext cx="729148" cy="405925"/>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11/13</a:t>
            </a:r>
            <a:endParaRPr lang="zh-CN" altLang="en-US" sz="1400" b="1" dirty="0">
              <a:solidFill>
                <a:schemeClr val="tx1"/>
              </a:solidFill>
            </a:endParaRPr>
          </a:p>
        </p:txBody>
      </p:sp>
      <p:sp>
        <p:nvSpPr>
          <p:cNvPr id="123" name="文本框 122">
            <a:extLst>
              <a:ext uri="{FF2B5EF4-FFF2-40B4-BE49-F238E27FC236}">
                <a16:creationId xmlns:a16="http://schemas.microsoft.com/office/drawing/2014/main" id="{01D6CBF6-D4DF-9B82-A257-1309629DF792}"/>
              </a:ext>
            </a:extLst>
          </p:cNvPr>
          <p:cNvSpPr txBox="1"/>
          <p:nvPr/>
        </p:nvSpPr>
        <p:spPr>
          <a:xfrm>
            <a:off x="5123788" y="5745543"/>
            <a:ext cx="1201003" cy="369332"/>
          </a:xfrm>
          <a:prstGeom prst="rect">
            <a:avLst/>
          </a:prstGeom>
          <a:noFill/>
        </p:spPr>
        <p:txBody>
          <a:bodyPr wrap="square" rtlCol="0">
            <a:spAutoFit/>
          </a:bodyPr>
          <a:lstStyle/>
          <a:p>
            <a:r>
              <a:rPr lang="en-US" altLang="zh-CN" b="1" dirty="0" err="1">
                <a:latin typeface="楷体" panose="02010609060101010101" pitchFamily="49" charset="-122"/>
                <a:ea typeface="楷体" panose="02010609060101010101" pitchFamily="49" charset="-122"/>
              </a:rPr>
              <a:t>Bestw</a:t>
            </a:r>
            <a:r>
              <a:rPr lang="en-US" altLang="zh-CN" b="1" dirty="0">
                <a:latin typeface="楷体" panose="02010609060101010101" pitchFamily="49" charset="-122"/>
                <a:ea typeface="楷体" panose="02010609060101010101" pitchFamily="49" charset="-122"/>
              </a:rPr>
              <a:t>=11</a:t>
            </a:r>
            <a:endParaRPr lang="zh-CN" altLang="en-US" b="1" dirty="0">
              <a:latin typeface="楷体" panose="02010609060101010101" pitchFamily="49" charset="-122"/>
              <a:ea typeface="楷体" panose="02010609060101010101" pitchFamily="49" charset="-122"/>
            </a:endParaRPr>
          </a:p>
        </p:txBody>
      </p:sp>
      <p:sp>
        <p:nvSpPr>
          <p:cNvPr id="125" name="流程图: 接点 124">
            <a:extLst>
              <a:ext uri="{FF2B5EF4-FFF2-40B4-BE49-F238E27FC236}">
                <a16:creationId xmlns:a16="http://schemas.microsoft.com/office/drawing/2014/main" id="{063B1505-0F77-9060-AB54-4EC2C3D5A4E4}"/>
              </a:ext>
            </a:extLst>
          </p:cNvPr>
          <p:cNvSpPr/>
          <p:nvPr/>
        </p:nvSpPr>
        <p:spPr>
          <a:xfrm>
            <a:off x="5464745" y="5199848"/>
            <a:ext cx="559888" cy="443075"/>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8/8</a:t>
            </a:r>
            <a:endParaRPr lang="zh-CN" altLang="en-US" sz="1400" b="1" dirty="0">
              <a:solidFill>
                <a:schemeClr val="tx1"/>
              </a:solidFill>
            </a:endParaRPr>
          </a:p>
        </p:txBody>
      </p:sp>
      <p:sp>
        <p:nvSpPr>
          <p:cNvPr id="126" name="流程图: 接点 125">
            <a:extLst>
              <a:ext uri="{FF2B5EF4-FFF2-40B4-BE49-F238E27FC236}">
                <a16:creationId xmlns:a16="http://schemas.microsoft.com/office/drawing/2014/main" id="{F1F315A9-A225-FCC2-6D23-9C31D135E18D}"/>
              </a:ext>
            </a:extLst>
          </p:cNvPr>
          <p:cNvSpPr/>
          <p:nvPr/>
        </p:nvSpPr>
        <p:spPr>
          <a:xfrm>
            <a:off x="5581161" y="5276454"/>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流程图: 接点 126">
            <a:extLst>
              <a:ext uri="{FF2B5EF4-FFF2-40B4-BE49-F238E27FC236}">
                <a16:creationId xmlns:a16="http://schemas.microsoft.com/office/drawing/2014/main" id="{A21AE4E6-4123-47BB-9BBA-5F63003E2E9D}"/>
              </a:ext>
            </a:extLst>
          </p:cNvPr>
          <p:cNvSpPr/>
          <p:nvPr/>
        </p:nvSpPr>
        <p:spPr>
          <a:xfrm>
            <a:off x="6906347" y="2235227"/>
            <a:ext cx="907191" cy="534261"/>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0/11</a:t>
            </a:r>
            <a:endParaRPr lang="zh-CN" altLang="en-US" sz="1400" b="1" dirty="0">
              <a:solidFill>
                <a:schemeClr val="tx1"/>
              </a:solidFill>
            </a:endParaRPr>
          </a:p>
        </p:txBody>
      </p:sp>
      <p:sp>
        <p:nvSpPr>
          <p:cNvPr id="128" name="流程图: 接点 127">
            <a:extLst>
              <a:ext uri="{FF2B5EF4-FFF2-40B4-BE49-F238E27FC236}">
                <a16:creationId xmlns:a16="http://schemas.microsoft.com/office/drawing/2014/main" id="{E5632C37-3DD0-79D3-E98D-1ADD08005069}"/>
              </a:ext>
            </a:extLst>
          </p:cNvPr>
          <p:cNvSpPr/>
          <p:nvPr/>
        </p:nvSpPr>
        <p:spPr>
          <a:xfrm>
            <a:off x="7174871" y="2329530"/>
            <a:ext cx="341194"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5770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fade">
                                      <p:cBhvr>
                                        <p:cTn id="67" dur="50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fade">
                                      <p:cBhvr>
                                        <p:cTn id="72" dur="500"/>
                                        <p:tgtEl>
                                          <p:spTgt spid="1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500"/>
                                        <p:tgtEl>
                                          <p:spTgt spid="1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fade">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0" grpId="0" animBg="1"/>
      <p:bldP spid="81" grpId="0" animBg="1"/>
      <p:bldP spid="82" grpId="0" animBg="1"/>
      <p:bldP spid="83" grpId="0" animBg="1"/>
      <p:bldP spid="84" grpId="0" animBg="1"/>
      <p:bldP spid="85" grpId="0" animBg="1"/>
      <p:bldP spid="87" grpId="0" animBg="1"/>
      <p:bldP spid="88" grpId="0"/>
      <p:bldP spid="89" grpId="0" animBg="1"/>
      <p:bldP spid="90" grpId="0" animBg="1"/>
      <p:bldP spid="123" grpId="0"/>
      <p:bldP spid="125" grpId="0" animBg="1"/>
      <p:bldP spid="126" grpId="0" animBg="1"/>
      <p:bldP spid="127" grpId="0" animBg="1"/>
      <p:bldP spid="1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伪代码</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递归</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607280" y="875246"/>
            <a:ext cx="5674307" cy="546235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ImprovedBacktrackLoading</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 if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&gt;n then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2      if(</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cw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bestw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then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bestw</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3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else</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4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rr-w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5       If (C(</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)≤W)then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6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7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ImprovedBacktrackLoading</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(i+1)</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8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9         If B(</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)&gt;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bestw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then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10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ImprovedBacktrackLoading</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(i+1)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11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rr+w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p:txBody>
      </p:sp>
      <mc:AlternateContent xmlns:mc="http://schemas.openxmlformats.org/markup-compatibility/2006" xmlns:a14="http://schemas.microsoft.com/office/drawing/2010/main">
        <mc:Choice Requires="a14">
          <p:sp>
            <p:nvSpPr>
              <p:cNvPr id="4" name="Rectangle 5">
                <a:extLst>
                  <a:ext uri="{FF2B5EF4-FFF2-40B4-BE49-F238E27FC236}">
                    <a16:creationId xmlns:a16="http://schemas.microsoft.com/office/drawing/2014/main" id="{F2A1484C-39A6-AF10-30A9-75FF7F44AB5F}"/>
                  </a:ext>
                </a:extLst>
              </p:cNvPr>
              <p:cNvSpPr txBox="1">
                <a:spLocks noChangeArrowheads="1"/>
              </p:cNvSpPr>
              <p:nvPr/>
            </p:nvSpPr>
            <p:spPr bwMode="auto">
              <a:xfrm>
                <a:off x="3030735" y="2145164"/>
                <a:ext cx="8417507" cy="110641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该算法的解空间是一棵子集树，其中最多含有</a:t>
                </a:r>
                <a14:m>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𝟐</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p>
                    </m:sSup>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个结点，对应的算法时间复杂度为</a:t>
                </a:r>
                <a:r>
                  <a:rPr kumimoji="0" lang="en-US" altLang="zh-CN" sz="2400"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O(</a:t>
                </a:r>
                <a14:m>
                  <m:oMath xmlns:m="http://schemas.openxmlformats.org/officeDocument/2006/math">
                    <m:sSup>
                      <m:sSup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华文仿宋" panose="02010600040101010101" pitchFamily="2" charset="-122"/>
                            <a:cs typeface="+mn-cs"/>
                          </a:rPr>
                        </m:ctrlPr>
                      </m:sSup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华文仿宋" panose="02010600040101010101" pitchFamily="2" charset="-122"/>
                            <a:cs typeface="+mn-cs"/>
                          </a:rPr>
                          <m:t>𝟐</m:t>
                        </m:r>
                      </m:e>
                      <m:sup>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华文仿宋" panose="02010600040101010101" pitchFamily="2" charset="-122"/>
                            <a:cs typeface="+mn-cs"/>
                          </a:rPr>
                          <m:t>𝒏</m:t>
                        </m:r>
                      </m:sup>
                    </m:sSup>
                  </m:oMath>
                </a14:m>
                <a:r>
                  <a:rPr kumimoji="0" lang="en-US" altLang="zh-CN" sz="2400"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4" name="Rectangle 5">
                <a:extLst>
                  <a:ext uri="{FF2B5EF4-FFF2-40B4-BE49-F238E27FC236}">
                    <a16:creationId xmlns:a16="http://schemas.microsoft.com/office/drawing/2014/main" id="{F2A1484C-39A6-AF10-30A9-75FF7F44AB5F}"/>
                  </a:ext>
                </a:extLst>
              </p:cNvPr>
              <p:cNvSpPr txBox="1">
                <a:spLocks noRot="1" noChangeAspect="1" noMove="1" noResize="1" noEditPoints="1" noAdjustHandles="1" noChangeArrowheads="1" noChangeShapeType="1" noTextEdit="1"/>
              </p:cNvSpPr>
              <p:nvPr/>
            </p:nvSpPr>
            <p:spPr bwMode="auto">
              <a:xfrm>
                <a:off x="3030735" y="2145164"/>
                <a:ext cx="8417507" cy="1106415"/>
              </a:xfrm>
              <a:prstGeom prst="rect">
                <a:avLst/>
              </a:prstGeom>
              <a:blipFill>
                <a:blip r:embed="rId3"/>
                <a:stretch>
                  <a:fillRect l="-1086" r="-1159" b="-1712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3544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664887"/>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16647" y="1723796"/>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三、图的</a:t>
              </a: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M</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着色问题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06835" y="3471102"/>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五、</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0-1</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背包问题</a:t>
              </a: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37442" y="5232694"/>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七、回溯算法效率分析</a:t>
              </a:r>
            </a:p>
          </p:txBody>
        </p:sp>
      </p:grpSp>
      <p:grpSp>
        <p:nvGrpSpPr>
          <p:cNvPr id="33" name="Group 18">
            <a:extLst>
              <a:ext uri="{FF2B5EF4-FFF2-40B4-BE49-F238E27FC236}">
                <a16:creationId xmlns:a16="http://schemas.microsoft.com/office/drawing/2014/main" id="{107039F9-7DE4-8315-9926-E575082D0408}"/>
              </a:ext>
            </a:extLst>
          </p:cNvPr>
          <p:cNvGrpSpPr>
            <a:grpSpLocks/>
          </p:cNvGrpSpPr>
          <p:nvPr/>
        </p:nvGrpSpPr>
        <p:grpSpPr bwMode="auto">
          <a:xfrm>
            <a:off x="3208709" y="2582644"/>
            <a:ext cx="6127750" cy="682625"/>
            <a:chOff x="0" y="0"/>
            <a:chExt cx="9810" cy="1634"/>
          </a:xfrm>
        </p:grpSpPr>
        <p:grpSp>
          <p:nvGrpSpPr>
            <p:cNvPr id="34" name="Group 19">
              <a:extLst>
                <a:ext uri="{FF2B5EF4-FFF2-40B4-BE49-F238E27FC236}">
                  <a16:creationId xmlns:a16="http://schemas.microsoft.com/office/drawing/2014/main" id="{4916D662-8280-315F-0863-DE9175A0AFFF}"/>
                </a:ext>
              </a:extLst>
            </p:cNvPr>
            <p:cNvGrpSpPr>
              <a:grpSpLocks/>
            </p:cNvGrpSpPr>
            <p:nvPr/>
          </p:nvGrpSpPr>
          <p:grpSpPr bwMode="auto">
            <a:xfrm>
              <a:off x="0" y="0"/>
              <a:ext cx="9810" cy="1634"/>
              <a:chOff x="0" y="90"/>
              <a:chExt cx="6228000" cy="1038263"/>
            </a:xfrm>
          </p:grpSpPr>
          <p:sp>
            <p:nvSpPr>
              <p:cNvPr id="36" name="AutoShape 3">
                <a:extLst>
                  <a:ext uri="{FF2B5EF4-FFF2-40B4-BE49-F238E27FC236}">
                    <a16:creationId xmlns:a16="http://schemas.microsoft.com/office/drawing/2014/main" id="{56E930FE-DB96-211D-3C42-D0402A73DBD7}"/>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7" name="AutoShape 3">
                <a:extLst>
                  <a:ext uri="{FF2B5EF4-FFF2-40B4-BE49-F238E27FC236}">
                    <a16:creationId xmlns:a16="http://schemas.microsoft.com/office/drawing/2014/main" id="{B51D69DE-C016-EBD8-5B9F-FE780DAD8C24}"/>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5" name="Rectangle 13">
              <a:extLst>
                <a:ext uri="{FF2B5EF4-FFF2-40B4-BE49-F238E27FC236}">
                  <a16:creationId xmlns:a16="http://schemas.microsoft.com/office/drawing/2014/main" id="{93920372-E05F-C775-1783-9D8DA563F406}"/>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四、货箱装载问题</a:t>
              </a:r>
            </a:p>
          </p:txBody>
        </p:sp>
      </p:grpSp>
      <p:grpSp>
        <p:nvGrpSpPr>
          <p:cNvPr id="38" name="Group 18">
            <a:extLst>
              <a:ext uri="{FF2B5EF4-FFF2-40B4-BE49-F238E27FC236}">
                <a16:creationId xmlns:a16="http://schemas.microsoft.com/office/drawing/2014/main" id="{475344F5-13ED-892F-624C-BD3B1D43FF62}"/>
              </a:ext>
            </a:extLst>
          </p:cNvPr>
          <p:cNvGrpSpPr>
            <a:grpSpLocks/>
          </p:cNvGrpSpPr>
          <p:nvPr/>
        </p:nvGrpSpPr>
        <p:grpSpPr bwMode="auto">
          <a:xfrm>
            <a:off x="3204961" y="4326529"/>
            <a:ext cx="6127750" cy="682625"/>
            <a:chOff x="0" y="0"/>
            <a:chExt cx="9810" cy="1634"/>
          </a:xfrm>
        </p:grpSpPr>
        <p:grpSp>
          <p:nvGrpSpPr>
            <p:cNvPr id="39" name="Group 19">
              <a:extLst>
                <a:ext uri="{FF2B5EF4-FFF2-40B4-BE49-F238E27FC236}">
                  <a16:creationId xmlns:a16="http://schemas.microsoft.com/office/drawing/2014/main" id="{D231F440-EE8E-0F43-D696-D7444803B10C}"/>
                </a:ext>
              </a:extLst>
            </p:cNvPr>
            <p:cNvGrpSpPr>
              <a:grpSpLocks/>
            </p:cNvGrpSpPr>
            <p:nvPr/>
          </p:nvGrpSpPr>
          <p:grpSpPr bwMode="auto">
            <a:xfrm>
              <a:off x="0" y="0"/>
              <a:ext cx="9810" cy="1634"/>
              <a:chOff x="0" y="90"/>
              <a:chExt cx="6228000" cy="1038263"/>
            </a:xfrm>
          </p:grpSpPr>
          <p:sp>
            <p:nvSpPr>
              <p:cNvPr id="41" name="AutoShape 3">
                <a:extLst>
                  <a:ext uri="{FF2B5EF4-FFF2-40B4-BE49-F238E27FC236}">
                    <a16:creationId xmlns:a16="http://schemas.microsoft.com/office/drawing/2014/main" id="{CEBDF8B8-1DB7-64F6-6F7F-9C0DC66C3A4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2" name="AutoShape 3">
                <a:extLst>
                  <a:ext uri="{FF2B5EF4-FFF2-40B4-BE49-F238E27FC236}">
                    <a16:creationId xmlns:a16="http://schemas.microsoft.com/office/drawing/2014/main" id="{FBD784E7-AE76-64DF-7E7A-49FE6FF0AC10}"/>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40" name="Rectangle 13">
              <a:extLst>
                <a:ext uri="{FF2B5EF4-FFF2-40B4-BE49-F238E27FC236}">
                  <a16:creationId xmlns:a16="http://schemas.microsoft.com/office/drawing/2014/main" id="{5816EBA2-44AD-B68D-F4F3-DBB9A499CCE4}"/>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六、全排列问题</a:t>
              </a:r>
            </a:p>
          </p:txBody>
        </p:sp>
      </p:grpSp>
    </p:spTree>
    <p:extLst>
      <p:ext uri="{BB962C8B-B14F-4D97-AF65-F5344CB8AC3E}">
        <p14:creationId xmlns:p14="http://schemas.microsoft.com/office/powerpoint/2010/main" val="27907651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问题定义</a:t>
            </a: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387739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给定</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个商品组成集合</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O</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，每个商品有两个属性</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i</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和</a:t>
                </a:r>
                <a14:m>
                  <m:oMath xmlns:m="http://schemas.openxmlformats.org/officeDocument/2006/math">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𝒗</m:t>
                        </m:r>
                      </m:e>
                      <m:sub>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华文仿宋" panose="02010600040101010101" pitchFamily="2" charset="-122"/>
                            <a:cs typeface="+mn-cs"/>
                          </a:rPr>
                          <m:t>i</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，分别代表</a:t>
                </a:r>
                <a:r>
                  <a:rPr lang="zh-CN" altLang="en-US" sz="2400" noProof="0" dirty="0">
                    <a:solidFill>
                      <a:prstClr val="black"/>
                    </a:solidFill>
                    <a:latin typeface="Cambria" panose="02040503050406030204" pitchFamily="18" charset="0"/>
                    <a:ea typeface="华文仿宋" panose="02010600040101010101" pitchFamily="2" charset="-122"/>
                  </a:rPr>
                  <a:t>重量</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和价格，</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背包所承受的物品重量为</a:t>
                </a:r>
                <a:r>
                  <a:rPr lang="en-US" altLang="zh-CN" sz="2400" dirty="0">
                    <a:solidFill>
                      <a:prstClr val="black"/>
                    </a:solidFill>
                    <a:latin typeface="Cambria" panose="02040503050406030204" pitchFamily="18" charset="0"/>
                    <a:ea typeface="华文仿宋" panose="02010600040101010101" pitchFamily="2" charset="-122"/>
                  </a:rPr>
                  <a:t>W</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0-1</a:t>
                </a:r>
                <a:r>
                  <a:rPr lang="zh-CN" altLang="en-US" sz="2400" dirty="0">
                    <a:solidFill>
                      <a:prstClr val="black"/>
                    </a:solidFill>
                    <a:latin typeface="Cambria" panose="02040503050406030204" pitchFamily="18" charset="0"/>
                    <a:ea typeface="华文仿宋" panose="02010600040101010101" pitchFamily="2" charset="-122"/>
                  </a:rPr>
                  <a:t>背包问题的目的是要选择一个物品的子集，使其总重量</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W</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，而价值最大。</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假设解可以有向量（</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𝟏</m:t>
                        </m:r>
                      </m:sub>
                    </m:sSub>
                    <m:r>
                      <a:rPr lang="en-US" altLang="zh-CN" sz="2400" i="1">
                        <a:solidFill>
                          <a:prstClr val="black"/>
                        </a:solidFill>
                        <a:latin typeface="Cambria Math" panose="02040503050406030204" pitchFamily="18" charset="0"/>
                        <a:ea typeface="华文仿宋" panose="02010600040101010101" pitchFamily="2" charset="-122"/>
                      </a:rPr>
                      <m:t> </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𝒏</m:t>
                        </m:r>
                      </m:sub>
                    </m:sSub>
                    <m:r>
                      <a:rPr lang="en-US" altLang="zh-CN" sz="2400" i="1">
                        <a:solidFill>
                          <a:prstClr val="black"/>
                        </a:solidFill>
                        <a:latin typeface="Cambria Math" panose="02040503050406030204" pitchFamily="18" charset="0"/>
                        <a:ea typeface="华文仿宋" panose="02010600040101010101" pitchFamily="2" charset="-122"/>
                      </a:rPr>
                      <m:t> </m:t>
                    </m:r>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zh-CN" altLang="en-US" sz="2400" dirty="0">
                    <a:solidFill>
                      <a:prstClr val="black"/>
                    </a:solidFill>
                    <a:latin typeface="Cambria" panose="02040503050406030204" pitchFamily="18" charset="0"/>
                    <a:ea typeface="华文仿宋" panose="02010600040101010101" pitchFamily="2" charset="-122"/>
                  </a:rPr>
                  <a:t>表示，</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lang="en-US" altLang="zh-CN" sz="2400" dirty="0">
                    <a:solidFill>
                      <a:prstClr val="black"/>
                    </a:solidFill>
                    <a:latin typeface="Cambria" panose="02040503050406030204" pitchFamily="18" charset="0"/>
                    <a:ea typeface="华文仿宋" panose="02010600040101010101" pitchFamily="2" charset="-122"/>
                  </a:rPr>
                  <a:t>,1</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𝒊</m:t>
                        </m:r>
                      </m:sub>
                    </m:sSub>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表示物品</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被放进背包，</a:t>
                </a:r>
                <a:r>
                  <a:rPr lang="en-US" altLang="zh-CN" sz="2400" dirty="0">
                    <a:solidFill>
                      <a:prstClr val="black"/>
                    </a:solidFill>
                    <a:ea typeface="华文仿宋" panose="02010600040101010101" pitchFamily="2" charset="-122"/>
                  </a:rPr>
                  <a:t> </a:t>
                </a:r>
                <a14:m>
                  <m:oMath xmlns:m="http://schemas.openxmlformats.org/officeDocument/2006/math">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𝒙</m:t>
                        </m:r>
                      </m:e>
                      <m:sub>
                        <m:r>
                          <a:rPr lang="en-US" altLang="zh-CN" sz="2400" i="1">
                            <a:solidFill>
                              <a:prstClr val="black"/>
                            </a:solidFill>
                            <a:latin typeface="Cambria Math" panose="02040503050406030204" pitchFamily="18" charset="0"/>
                            <a:ea typeface="华文仿宋" panose="02010600040101010101" pitchFamily="2" charset="-122"/>
                          </a:rPr>
                          <m:t>𝒊</m:t>
                        </m:r>
                      </m:sub>
                    </m:sSub>
                    <m:r>
                      <a:rPr lang="en-US" altLang="zh-CN" sz="2400" b="1" i="0" smtClean="0">
                        <a:solidFill>
                          <a:prstClr val="black"/>
                        </a:solidFill>
                        <a:latin typeface="Cambria Math" panose="02040503050406030204" pitchFamily="18" charset="0"/>
                        <a:ea typeface="华文仿宋" panose="02010600040101010101" pitchFamily="2" charset="-122"/>
                      </a:rPr>
                      <m:t>=</m:t>
                    </m:r>
                  </m:oMath>
                </a14:m>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表示物品</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不被放进背包。</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3877392"/>
              </a:xfrm>
              <a:prstGeom prst="rect">
                <a:avLst/>
              </a:prstGeom>
              <a:blipFill>
                <a:blip r:embed="rId3"/>
                <a:stretch>
                  <a:fillRect l="-907" r="-3683" b="-3774"/>
                </a:stretch>
              </a:blipFill>
              <a:ln>
                <a:noFill/>
              </a:ln>
            </p:spPr>
            <p:txBody>
              <a:bodyPr/>
              <a:lstStyle/>
              <a:p>
                <a:r>
                  <a:rPr lang="zh-CN" altLang="en-US">
                    <a:noFill/>
                  </a:rPr>
                  <a:t> </a:t>
                </a:r>
              </a:p>
            </p:txBody>
          </p:sp>
        </mc:Fallback>
      </mc:AlternateContent>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en-US" altLang="zh-CN" kern="0" dirty="0">
                <a:solidFill>
                  <a:srgbClr val="FF0000"/>
                </a:solidFill>
                <a:latin typeface="华文仿宋" panose="02010600040101010101" pitchFamily="2" charset="-122"/>
                <a:ea typeface="华文仿宋" panose="02010600040101010101" pitchFamily="2" charset="-122"/>
              </a:rPr>
              <a:t>0-1</a:t>
            </a:r>
            <a:r>
              <a:rPr lang="zh-CN" altLang="en-US" kern="0" dirty="0">
                <a:solidFill>
                  <a:srgbClr val="FF0000"/>
                </a:solidFill>
                <a:latin typeface="华文仿宋" panose="02010600040101010101" pitchFamily="2" charset="-122"/>
                <a:ea typeface="华文仿宋" panose="02010600040101010101" pitchFamily="2" charset="-122"/>
              </a:rPr>
              <a:t>背包问题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53537" y="326522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解空间</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20992488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背包问题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316B5D62-E337-272F-7983-C6996F6D7183}"/>
                  </a:ext>
                </a:extLst>
              </p:cNvPr>
              <p:cNvSpPr txBox="1">
                <a:spLocks noChangeArrowheads="1"/>
              </p:cNvSpPr>
              <p:nvPr/>
            </p:nvSpPr>
            <p:spPr bwMode="auto">
              <a:xfrm>
                <a:off x="834540" y="1174811"/>
                <a:ext cx="9947189" cy="335624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0-1</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背包问题可以被形式地描述为如下形式：</a:t>
                </a:r>
                <a14:m>
                  <m:oMath xmlns:m="http://schemas.openxmlformats.org/officeDocument/2006/math">
                    <m:nary>
                      <m:naryPr>
                        <m:chr m:val="∑"/>
                        <m:ctrlPr>
                          <a:rPr lang="zh-CN" altLang="en-US"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up>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𝒋</m:t>
                        </m:r>
                      </m:sup>
                      <m:e>
                        <m:sSub>
                          <m:sSub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𝒗</m:t>
                            </m:r>
                          </m:e>
                          <m: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sSub>
                          <m:sSub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e>
                    </m:nary>
                  </m:oMath>
                </a14:m>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使得</a:t>
                </a:r>
                <a14:m>
                  <m:oMath xmlns:m="http://schemas.openxmlformats.org/officeDocument/2006/math">
                    <m:nary>
                      <m:naryPr>
                        <m:chr m:val="∑"/>
                        <m:ctrlPr>
                          <a:rPr lang="zh-CN" altLang="en-US"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up>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𝒋</m:t>
                        </m:r>
                      </m:sup>
                      <m:e>
                        <m:sSub>
                          <m:sSub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𝒘</m:t>
                            </m:r>
                          </m:e>
                          <m: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sSub>
                          <m:sSub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&lt;</m:t>
                        </m:r>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𝑾</m:t>
                        </m:r>
                      </m:e>
                    </m:nary>
                  </m:oMath>
                </a14:m>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a:t>
                </a: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解空间树</a:t>
                </a:r>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有</a:t>
                </a:r>
                <a14:m>
                  <m:oMath xmlns:m="http://schemas.openxmlformats.org/officeDocument/2006/math">
                    <m:sSup>
                      <m:sSup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p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e>
                      <m:sup>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𝒏</m:t>
                        </m:r>
                      </m:sup>
                    </m:sSup>
                  </m:oMath>
                </a14:m>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个叶子节点的子集树</a:t>
                </a:r>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解空间树第</a:t>
                </a:r>
                <a:r>
                  <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j</a:t>
                </a: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层的成员由</a:t>
                </a:r>
                <a14:m>
                  <m:oMath xmlns:m="http://schemas.openxmlformats.org/officeDocument/2006/math">
                    <m:sSub>
                      <m:sSubPr>
                        <m:ctrlPr>
                          <a:rPr lang="en-US" altLang="zh-CN" sz="2400"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𝒋</m:t>
                        </m:r>
                      </m:sub>
                    </m:sSub>
                  </m:oMath>
                </a14:m>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的值进行分割</a:t>
                </a:r>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lang="en-US" altLang="zh-CN" sz="2400" dirty="0">
                  <a:solidFill>
                    <a:prstClr val="black"/>
                  </a:solidFill>
                  <a:latin typeface="Cambria" panose="02040503050406030204" pitchFamily="18" charset="0"/>
                  <a:ea typeface="华文仿宋" panose="02010600040101010101" pitchFamily="2" charset="-122"/>
                  <a:cs typeface="Calibri" panose="020F0502020204030204" pitchFamily="34" charset="0"/>
                </a:endParaRPr>
              </a:p>
            </p:txBody>
          </p:sp>
        </mc:Choice>
        <mc:Fallback xmlns="">
          <p:sp>
            <p:nvSpPr>
              <p:cNvPr id="8" name="Rectangle 5">
                <a:extLst>
                  <a:ext uri="{FF2B5EF4-FFF2-40B4-BE49-F238E27FC236}">
                    <a16:creationId xmlns:a16="http://schemas.microsoft.com/office/drawing/2014/main" id="{316B5D62-E337-272F-7983-C6996F6D7183}"/>
                  </a:ext>
                </a:extLst>
              </p:cNvPr>
              <p:cNvSpPr txBox="1">
                <a:spLocks noRot="1" noChangeAspect="1" noMove="1" noResize="1" noEditPoints="1" noAdjustHandles="1" noChangeArrowheads="1" noChangeShapeType="1" noTextEdit="1"/>
              </p:cNvSpPr>
              <p:nvPr/>
            </p:nvSpPr>
            <p:spPr bwMode="auto">
              <a:xfrm>
                <a:off x="834540" y="1174811"/>
                <a:ext cx="9947189" cy="3356246"/>
              </a:xfrm>
              <a:prstGeom prst="rect">
                <a:avLst/>
              </a:prstGeom>
              <a:blipFill>
                <a:blip r:embed="rId3"/>
                <a:stretch>
                  <a:fillRect l="-98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5181026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解空间</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子集树：</a:t>
            </a:r>
            <a:r>
              <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    </a:t>
            </a:r>
            <a:r>
              <a:rPr kumimoji="0" lang="en-US" altLang="zh-CN" sz="2800" b="1"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n=4</a:t>
            </a: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51688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60852" y="4715302"/>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33926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p:sp>
        <p:nvSpPr>
          <p:cNvPr id="4" name="Rectangle 5">
            <a:extLst>
              <a:ext uri="{FF2B5EF4-FFF2-40B4-BE49-F238E27FC236}">
                <a16:creationId xmlns:a16="http://schemas.microsoft.com/office/drawing/2014/main" id="{67C9AC77-75FE-B7A1-C57D-765D8421ECBE}"/>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约束函数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xmlns:a14="http://schemas.microsoft.com/office/drawing/2010/main">
        <mc:Choice Requires="a14">
          <p:sp>
            <p:nvSpPr>
              <p:cNvPr id="5" name="Rectangle 5">
                <a:extLst>
                  <a:ext uri="{FF2B5EF4-FFF2-40B4-BE49-F238E27FC236}">
                    <a16:creationId xmlns:a16="http://schemas.microsoft.com/office/drawing/2014/main" id="{0174F9FE-99E7-24F4-A095-7944E628916B}"/>
                  </a:ext>
                </a:extLst>
              </p:cNvPr>
              <p:cNvSpPr txBox="1">
                <a:spLocks noChangeArrowheads="1"/>
              </p:cNvSpPr>
              <p:nvPr/>
            </p:nvSpPr>
            <p:spPr bwMode="auto">
              <a:xfrm>
                <a:off x="998315" y="1457254"/>
                <a:ext cx="9878952" cy="443591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用</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cw</a:t>
                </a:r>
                <a:r>
                  <a:rPr lang="en-US" altLang="zh-CN" sz="2400" dirty="0">
                    <a:solidFill>
                      <a:prstClr val="black"/>
                    </a:solidFill>
                    <a:latin typeface="Cambria" panose="02040503050406030204" pitchFamily="18" charset="0"/>
                    <a:ea typeface="华文仿宋" panose="02010600040101010101" pitchFamily="2" charset="-122"/>
                  </a:rPr>
                  <a:t>(</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到达第</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层时扩展节点的重量，即</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𝒄𝒘</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nary>
                        <m:naryPr>
                          <m: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sub>
                          </m:sSub>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𝒋</m:t>
                              </m:r>
                            </m:sub>
                          </m:sSub>
                        </m:e>
                      </m:nary>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rPr>
                  <a:t>那么，约束函数为：</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𝑪</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𝒄𝒘</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𝒘</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m:oMathPara>
                </a14:m>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xmlns="">
          <p:sp>
            <p:nvSpPr>
              <p:cNvPr id="5" name="Rectangle 5">
                <a:extLst>
                  <a:ext uri="{FF2B5EF4-FFF2-40B4-BE49-F238E27FC236}">
                    <a16:creationId xmlns:a16="http://schemas.microsoft.com/office/drawing/2014/main" id="{0174F9FE-99E7-24F4-A095-7944E628916B}"/>
                  </a:ext>
                </a:extLst>
              </p:cNvPr>
              <p:cNvSpPr txBox="1">
                <a:spLocks noRot="1" noChangeAspect="1" noMove="1" noResize="1" noEditPoints="1" noAdjustHandles="1" noChangeArrowheads="1" noChangeShapeType="1" noTextEdit="1"/>
              </p:cNvSpPr>
              <p:nvPr/>
            </p:nvSpPr>
            <p:spPr bwMode="auto">
              <a:xfrm>
                <a:off x="998315" y="1457254"/>
                <a:ext cx="9878952" cy="4435913"/>
              </a:xfrm>
              <a:prstGeom prst="rect">
                <a:avLst/>
              </a:prstGeom>
              <a:blipFill>
                <a:blip r:embed="rId3"/>
                <a:stretch>
                  <a:fillRect l="-988"/>
                </a:stretch>
              </a:blipFill>
              <a:ln>
                <a:noFill/>
              </a:ln>
            </p:spPr>
            <p:txBody>
              <a:bodyPr/>
              <a:lstStyle/>
              <a:p>
                <a:r>
                  <a:rPr lang="zh-CN" altLang="en-US">
                    <a:noFill/>
                  </a:rPr>
                  <a:t> </a:t>
                </a:r>
              </a:p>
            </p:txBody>
          </p:sp>
        </mc:Fallback>
      </mc:AlternateContent>
      <p:sp>
        <p:nvSpPr>
          <p:cNvPr id="8" name="Rectangle 5">
            <a:extLst>
              <a:ext uri="{FF2B5EF4-FFF2-40B4-BE49-F238E27FC236}">
                <a16:creationId xmlns:a16="http://schemas.microsoft.com/office/drawing/2014/main" id="{90E616CA-B8C9-E232-2C69-BD8C3562656B}"/>
              </a:ext>
            </a:extLst>
          </p:cNvPr>
          <p:cNvSpPr txBox="1">
            <a:spLocks noChangeArrowheads="1"/>
          </p:cNvSpPr>
          <p:nvPr/>
        </p:nvSpPr>
        <p:spPr bwMode="auto">
          <a:xfrm>
            <a:off x="434647" y="4908324"/>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9" name="Rectangle 5">
            <a:extLst>
              <a:ext uri="{FF2B5EF4-FFF2-40B4-BE49-F238E27FC236}">
                <a16:creationId xmlns:a16="http://schemas.microsoft.com/office/drawing/2014/main" id="{F38F8CC7-F6E1-18ED-75A2-18FA25B39A69}"/>
              </a:ext>
            </a:extLst>
          </p:cNvPr>
          <p:cNvSpPr txBox="1">
            <a:spLocks noChangeArrowheads="1"/>
          </p:cNvSpPr>
          <p:nvPr/>
        </p:nvSpPr>
        <p:spPr bwMode="auto">
          <a:xfrm>
            <a:off x="998314" y="5400746"/>
            <a:ext cx="9947189" cy="8355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rPr>
              <a:t>如果</a:t>
            </a:r>
            <a:r>
              <a:rPr lang="en-US" altLang="zh-CN" sz="2400" dirty="0">
                <a:solidFill>
                  <a:prstClr val="black"/>
                </a:solidFill>
                <a:latin typeface="Cambria" panose="02040503050406030204" pitchFamily="18" charset="0"/>
                <a:ea typeface="华文仿宋" panose="02010600040101010101" pitchFamily="2" charset="-122"/>
              </a:rPr>
              <a:t>C(</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)&gt;W</a:t>
            </a:r>
            <a:r>
              <a:rPr lang="zh-CN" altLang="en-US" sz="2400" dirty="0">
                <a:solidFill>
                  <a:prstClr val="black"/>
                </a:solidFill>
                <a:latin typeface="Cambria" panose="02040503050406030204" pitchFamily="18" charset="0"/>
                <a:ea typeface="华文仿宋" panose="02010600040101010101" pitchFamily="2" charset="-122"/>
              </a:rPr>
              <a:t>，那么停止搜索第</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层及该节点以下的层搜索，否则继续搜索。</a:t>
            </a:r>
            <a:endParaRPr lang="en-US" altLang="zh-CN" sz="2400" dirty="0">
              <a:solidFill>
                <a:prstClr val="black"/>
              </a:solidFill>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860491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背包问题</a:t>
            </a:r>
          </a:p>
        </p:txBody>
      </p:sp>
      <p:sp>
        <p:nvSpPr>
          <p:cNvPr id="7" name="Rectangle 5">
            <a:extLst>
              <a:ext uri="{FF2B5EF4-FFF2-40B4-BE49-F238E27FC236}">
                <a16:creationId xmlns:a16="http://schemas.microsoft.com/office/drawing/2014/main" id="{E17F9FF2-3A59-1B44-65CC-4A98CC855213}"/>
              </a:ext>
            </a:extLst>
          </p:cNvPr>
          <p:cNvSpPr txBox="1">
            <a:spLocks noChangeArrowheads="1"/>
          </p:cNvSpPr>
          <p:nvPr/>
        </p:nvSpPr>
        <p:spPr bwMode="auto">
          <a:xfrm>
            <a:off x="344355" y="1195317"/>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限界函数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xmlns:a14="http://schemas.microsoft.com/office/drawing/2010/main">
        <mc:Choice Requires="a14">
          <p:sp>
            <p:nvSpPr>
              <p:cNvPr id="8" name="Rectangle 5">
                <a:extLst>
                  <a:ext uri="{FF2B5EF4-FFF2-40B4-BE49-F238E27FC236}">
                    <a16:creationId xmlns:a16="http://schemas.microsoft.com/office/drawing/2014/main" id="{DFBC90CE-A1B9-C8DE-912F-D7B6AA9913C7}"/>
                  </a:ext>
                </a:extLst>
              </p:cNvPr>
              <p:cNvSpPr txBox="1">
                <a:spLocks noChangeArrowheads="1"/>
              </p:cNvSpPr>
              <p:nvPr/>
            </p:nvSpPr>
            <p:spPr bwMode="auto">
              <a:xfrm>
                <a:off x="472427" y="1719193"/>
                <a:ext cx="9947189" cy="313941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ea typeface="华文仿宋" panose="02010600040101010101" pitchFamily="2" charset="-122"/>
                        </a:rPr>
                        <m:t>𝑩</m:t>
                      </m:r>
                      <m:d>
                        <m:dPr>
                          <m:ctrlPr>
                            <a:rPr lang="en-US" altLang="zh-CN" sz="2400" b="1" i="1" smtClean="0">
                              <a:solidFill>
                                <a:prstClr val="black"/>
                              </a:solidFill>
                              <a:latin typeface="Cambria Math" panose="02040503050406030204" pitchFamily="18" charset="0"/>
                              <a:ea typeface="华文仿宋" panose="02010600040101010101" pitchFamily="2" charset="-122"/>
                            </a:rPr>
                          </m:ctrlPr>
                        </m:dPr>
                        <m:e>
                          <m:r>
                            <a:rPr lang="en-US" altLang="zh-CN" sz="2400" b="1" i="1" smtClean="0">
                              <a:solidFill>
                                <a:prstClr val="black"/>
                              </a:solidFill>
                              <a:latin typeface="Cambria Math" panose="02040503050406030204" pitchFamily="18" charset="0"/>
                              <a:ea typeface="华文仿宋" panose="02010600040101010101" pitchFamily="2" charset="-122"/>
                            </a:rPr>
                            <m:t>𝒊</m:t>
                          </m:r>
                        </m:e>
                      </m:d>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𝒄𝒗</m:t>
                      </m:r>
                      <m:d>
                        <m:dPr>
                          <m:ctrlPr>
                            <a:rPr lang="en-US" altLang="zh-CN" sz="2400" b="1" i="1" smtClean="0">
                              <a:solidFill>
                                <a:prstClr val="black"/>
                              </a:solidFill>
                              <a:latin typeface="Cambria Math" panose="02040503050406030204" pitchFamily="18" charset="0"/>
                              <a:ea typeface="华文仿宋" panose="02010600040101010101" pitchFamily="2" charset="-122"/>
                            </a:rPr>
                          </m:ctrlPr>
                        </m:dPr>
                        <m:e>
                          <m:r>
                            <a:rPr lang="en-US" altLang="zh-CN" sz="2400" b="1" i="1" smtClean="0">
                              <a:solidFill>
                                <a:prstClr val="black"/>
                              </a:solidFill>
                              <a:latin typeface="Cambria Math" panose="02040503050406030204" pitchFamily="18" charset="0"/>
                              <a:ea typeface="华文仿宋" panose="02010600040101010101" pitchFamily="2" charset="-122"/>
                            </a:rPr>
                            <m:t>𝒊</m:t>
                          </m:r>
                        </m:e>
                      </m:d>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𝒓</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𝒊</m:t>
                      </m:r>
                      <m:r>
                        <a:rPr lang="en-US" altLang="zh-CN" sz="2400" b="1" i="1" smtClean="0">
                          <a:solidFill>
                            <a:prstClr val="black"/>
                          </a:solidFill>
                          <a:latin typeface="Cambria Math" panose="02040503050406030204" pitchFamily="18" charset="0"/>
                          <a:ea typeface="华文仿宋" panose="02010600040101010101" pitchFamily="2" charset="-122"/>
                        </a:rPr>
                        <m:t>)</m:t>
                      </m:r>
                    </m:oMath>
                  </m:oMathPara>
                </a14:m>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rPr>
                  <a:t>在这里，</a:t>
                </a:r>
                <a:r>
                  <a:rPr lang="en-US" altLang="zh-CN" sz="2400" dirty="0">
                    <a:solidFill>
                      <a:prstClr val="black"/>
                    </a:solidFill>
                    <a:latin typeface="Cambria" panose="02040503050406030204" pitchFamily="18" charset="0"/>
                    <a:ea typeface="华文仿宋" panose="02010600040101010101" pitchFamily="2" charset="-122"/>
                  </a:rPr>
                  <a:t>cv(</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表示目前到第</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层的价值，</a:t>
                </a:r>
                <a:r>
                  <a:rPr lang="en-US" altLang="zh-CN" sz="2400" dirty="0">
                    <a:solidFill>
                      <a:prstClr val="black"/>
                    </a:solidFill>
                    <a:latin typeface="Cambria" panose="02040503050406030204" pitchFamily="18" charset="0"/>
                    <a:ea typeface="华文仿宋" panose="02010600040101010101" pitchFamily="2" charset="-122"/>
                  </a:rPr>
                  <a:t>r(</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表示剩余物品的总价值，记为，</a:t>
                </a:r>
                <a:endParaRPr lang="en-US" altLang="zh-CN" sz="2400" dirty="0">
                  <a:solidFill>
                    <a:prstClr val="black"/>
                  </a:solidFill>
                  <a:latin typeface="Cambria" panose="02040503050406030204" pitchFamily="18" charset="0"/>
                  <a:ea typeface="华文仿宋"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ea typeface="华文仿宋" panose="02010600040101010101" pitchFamily="2" charset="-122"/>
                        </a:rPr>
                        <m:t>𝒄𝒗</m:t>
                      </m:r>
                      <m:d>
                        <m:dPr>
                          <m:ctrlPr>
                            <a:rPr lang="en-US" altLang="zh-CN" sz="2400" b="1" i="1" smtClean="0">
                              <a:solidFill>
                                <a:prstClr val="black"/>
                              </a:solidFill>
                              <a:latin typeface="Cambria Math" panose="02040503050406030204" pitchFamily="18" charset="0"/>
                              <a:ea typeface="华文仿宋" panose="02010600040101010101" pitchFamily="2" charset="-122"/>
                            </a:rPr>
                          </m:ctrlPr>
                        </m:dPr>
                        <m:e>
                          <m:r>
                            <a:rPr lang="en-US" altLang="zh-CN" sz="2400" b="1" i="1" smtClean="0">
                              <a:solidFill>
                                <a:prstClr val="black"/>
                              </a:solidFill>
                              <a:latin typeface="Cambria Math" panose="02040503050406030204" pitchFamily="18" charset="0"/>
                              <a:ea typeface="华文仿宋" panose="02010600040101010101" pitchFamily="2" charset="-122"/>
                            </a:rPr>
                            <m:t>𝒊</m:t>
                          </m:r>
                        </m:e>
                      </m:d>
                      <m:r>
                        <a:rPr lang="en-US" altLang="zh-CN" sz="2400" b="1" i="1" smtClean="0">
                          <a:solidFill>
                            <a:prstClr val="black"/>
                          </a:solidFill>
                          <a:latin typeface="Cambria Math" panose="02040503050406030204" pitchFamily="18" charset="0"/>
                          <a:ea typeface="华文仿宋" panose="02010600040101010101" pitchFamily="2" charset="-122"/>
                        </a:rPr>
                        <m:t>=</m:t>
                      </m:r>
                      <m:nary>
                        <m:naryPr>
                          <m:chr m:val="∑"/>
                          <m:ctrlPr>
                            <a:rPr lang="en-US" altLang="zh-CN" sz="2400" b="1" i="1" smtClean="0">
                              <a:solidFill>
                                <a:prstClr val="black"/>
                              </a:solidFill>
                              <a:latin typeface="Cambria Math" panose="02040503050406030204" pitchFamily="18" charset="0"/>
                              <a:ea typeface="华文仿宋" panose="02010600040101010101" pitchFamily="2" charset="-122"/>
                            </a:rPr>
                          </m:ctrlPr>
                        </m:naryPr>
                        <m:sub>
                          <m:r>
                            <m:rPr>
                              <m:brk m:alnAt="23"/>
                            </m:rPr>
                            <a:rPr lang="en-US" altLang="zh-CN" sz="2400" b="1" i="1" smtClean="0">
                              <a:solidFill>
                                <a:prstClr val="black"/>
                              </a:solidFill>
                              <a:latin typeface="Cambria Math" panose="02040503050406030204" pitchFamily="18" charset="0"/>
                              <a:ea typeface="华文仿宋" panose="02010600040101010101" pitchFamily="2" charset="-122"/>
                            </a:rPr>
                            <m:t>𝒋</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𝟏</m:t>
                          </m:r>
                        </m:sub>
                        <m:sup>
                          <m:r>
                            <a:rPr lang="en-US" altLang="zh-CN" sz="2400" b="1" i="1" smtClean="0">
                              <a:solidFill>
                                <a:prstClr val="black"/>
                              </a:solidFill>
                              <a:latin typeface="Cambria Math" panose="02040503050406030204" pitchFamily="18" charset="0"/>
                              <a:ea typeface="华文仿宋" panose="02010600040101010101" pitchFamily="2" charset="-122"/>
                            </a:rPr>
                            <m:t>𝒊</m:t>
                          </m:r>
                        </m:sup>
                        <m:e>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𝒗</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𝒙</m:t>
                              </m:r>
                            </m:e>
                            <m:sub>
                              <m:r>
                                <a:rPr lang="en-US" altLang="zh-CN" sz="2400" b="1" i="1" smtClean="0">
                                  <a:solidFill>
                                    <a:prstClr val="black"/>
                                  </a:solidFill>
                                  <a:latin typeface="Cambria Math" panose="02040503050406030204" pitchFamily="18" charset="0"/>
                                  <a:ea typeface="华文仿宋" panose="02010600040101010101" pitchFamily="2" charset="-122"/>
                                </a:rPr>
                                <m:t>𝒊</m:t>
                              </m:r>
                            </m:sub>
                          </m:sSub>
                          <m:r>
                            <a:rPr lang="en-US" altLang="zh-CN" sz="2400" b="1" i="1" smtClean="0">
                              <a:solidFill>
                                <a:prstClr val="black"/>
                              </a:solidFill>
                              <a:latin typeface="Cambria Math" panose="02040503050406030204" pitchFamily="18" charset="0"/>
                              <a:ea typeface="华文仿宋" panose="02010600040101010101" pitchFamily="2" charset="-122"/>
                            </a:rPr>
                            <m:t>,    </m:t>
                          </m:r>
                        </m:e>
                      </m:nary>
                      <m:r>
                        <a:rPr lang="en-US" altLang="zh-CN" sz="2400" b="1" i="1" smtClean="0">
                          <a:solidFill>
                            <a:prstClr val="black"/>
                          </a:solidFill>
                          <a:latin typeface="Cambria Math" panose="02040503050406030204" pitchFamily="18" charset="0"/>
                          <a:ea typeface="华文仿宋" panose="02010600040101010101" pitchFamily="2" charset="-122"/>
                        </a:rPr>
                        <m:t> </m:t>
                      </m:r>
                      <m:r>
                        <a:rPr lang="en-US" altLang="zh-CN" sz="2400" b="1" i="1" smtClean="0">
                          <a:solidFill>
                            <a:prstClr val="black"/>
                          </a:solidFill>
                          <a:latin typeface="Cambria Math" panose="02040503050406030204" pitchFamily="18" charset="0"/>
                          <a:ea typeface="华文仿宋" panose="02010600040101010101" pitchFamily="2" charset="-122"/>
                        </a:rPr>
                        <m:t>𝒓</m:t>
                      </m:r>
                      <m:d>
                        <m:dPr>
                          <m:ctrlPr>
                            <a:rPr lang="en-US" altLang="zh-CN" sz="2400" b="1" i="1" smtClean="0">
                              <a:solidFill>
                                <a:prstClr val="black"/>
                              </a:solidFill>
                              <a:latin typeface="Cambria Math" panose="02040503050406030204" pitchFamily="18" charset="0"/>
                              <a:ea typeface="华文仿宋" panose="02010600040101010101" pitchFamily="2" charset="-122"/>
                            </a:rPr>
                          </m:ctrlPr>
                        </m:dPr>
                        <m:e>
                          <m:r>
                            <a:rPr lang="en-US" altLang="zh-CN" sz="2400" b="1" i="1" smtClean="0">
                              <a:solidFill>
                                <a:prstClr val="black"/>
                              </a:solidFill>
                              <a:latin typeface="Cambria Math" panose="02040503050406030204" pitchFamily="18" charset="0"/>
                              <a:ea typeface="华文仿宋" panose="02010600040101010101" pitchFamily="2" charset="-122"/>
                            </a:rPr>
                            <m:t>𝒊</m:t>
                          </m:r>
                        </m:e>
                      </m:d>
                      <m:r>
                        <a:rPr lang="en-US" altLang="zh-CN" sz="2400" b="1" i="1" smtClean="0">
                          <a:solidFill>
                            <a:prstClr val="black"/>
                          </a:solidFill>
                          <a:latin typeface="Cambria Math" panose="02040503050406030204" pitchFamily="18" charset="0"/>
                          <a:ea typeface="华文仿宋" panose="02010600040101010101" pitchFamily="2" charset="-122"/>
                        </a:rPr>
                        <m:t>=</m:t>
                      </m:r>
                      <m:nary>
                        <m:naryPr>
                          <m:chr m:val="∑"/>
                          <m:ctrlPr>
                            <a:rPr lang="en-US" altLang="zh-CN" sz="2400" b="1" i="1" smtClean="0">
                              <a:solidFill>
                                <a:prstClr val="black"/>
                              </a:solidFill>
                              <a:latin typeface="Cambria Math" panose="02040503050406030204" pitchFamily="18" charset="0"/>
                              <a:ea typeface="华文仿宋" panose="02010600040101010101" pitchFamily="2" charset="-122"/>
                            </a:rPr>
                          </m:ctrlPr>
                        </m:naryPr>
                        <m:sub>
                          <m:r>
                            <m:rPr>
                              <m:brk m:alnAt="23"/>
                            </m:rPr>
                            <a:rPr lang="en-US" altLang="zh-CN" sz="2400" b="1" i="1" smtClean="0">
                              <a:solidFill>
                                <a:prstClr val="black"/>
                              </a:solidFill>
                              <a:latin typeface="Cambria Math" panose="02040503050406030204" pitchFamily="18" charset="0"/>
                              <a:ea typeface="华文仿宋" panose="02010600040101010101" pitchFamily="2" charset="-122"/>
                            </a:rPr>
                            <m:t>𝒋</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𝒊</m:t>
                          </m:r>
                          <m:r>
                            <a:rPr lang="en-US" altLang="zh-CN" sz="2400" b="1" i="1" smtClean="0">
                              <a:solidFill>
                                <a:prstClr val="black"/>
                              </a:solidFill>
                              <a:latin typeface="Cambria Math" panose="02040503050406030204" pitchFamily="18" charset="0"/>
                              <a:ea typeface="华文仿宋" panose="02010600040101010101" pitchFamily="2" charset="-122"/>
                            </a:rPr>
                            <m:t>+</m:t>
                          </m:r>
                          <m:r>
                            <a:rPr lang="en-US" altLang="zh-CN" sz="2400" b="1" i="1" smtClean="0">
                              <a:solidFill>
                                <a:prstClr val="black"/>
                              </a:solidFill>
                              <a:latin typeface="Cambria Math" panose="02040503050406030204" pitchFamily="18" charset="0"/>
                              <a:ea typeface="华文仿宋" panose="02010600040101010101" pitchFamily="2" charset="-122"/>
                            </a:rPr>
                            <m:t>𝟏</m:t>
                          </m:r>
                        </m:sub>
                        <m:sup>
                          <m:r>
                            <a:rPr lang="en-US" altLang="zh-CN" sz="2400" b="1" i="1" smtClean="0">
                              <a:solidFill>
                                <a:prstClr val="black"/>
                              </a:solidFill>
                              <a:latin typeface="Cambria Math" panose="02040503050406030204" pitchFamily="18" charset="0"/>
                              <a:ea typeface="华文仿宋" panose="02010600040101010101" pitchFamily="2" charset="-122"/>
                            </a:rPr>
                            <m:t>𝒏</m:t>
                          </m:r>
                        </m:sup>
                        <m:e>
                          <m:sSub>
                            <m:sSubPr>
                              <m:ctrlPr>
                                <a:rPr lang="en-US" altLang="zh-CN" sz="2400" b="1"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𝒗</m:t>
                              </m:r>
                            </m:e>
                            <m:sub>
                              <m:r>
                                <a:rPr lang="en-US" altLang="zh-CN" sz="2400" b="1" i="1" smtClean="0">
                                  <a:solidFill>
                                    <a:prstClr val="black"/>
                                  </a:solidFill>
                                  <a:latin typeface="Cambria Math" panose="02040503050406030204" pitchFamily="18" charset="0"/>
                                  <a:ea typeface="华文仿宋" panose="02010600040101010101" pitchFamily="2" charset="-122"/>
                                </a:rPr>
                                <m:t>𝒋</m:t>
                              </m:r>
                            </m:sub>
                          </m:sSub>
                        </m:e>
                      </m:nary>
                    </m:oMath>
                  </m:oMathPara>
                </a14:m>
                <a:endParaRPr lang="en-US" altLang="zh-CN" sz="2400" dirty="0">
                  <a:solidFill>
                    <a:prstClr val="black"/>
                  </a:solidFill>
                  <a:latin typeface="Cambria" panose="02040503050406030204" pitchFamily="18" charset="0"/>
                  <a:ea typeface="华文仿宋" panose="02010600040101010101" pitchFamily="2" charset="-122"/>
                </a:endParaRPr>
              </a:p>
            </p:txBody>
          </p:sp>
        </mc:Choice>
        <mc:Fallback xmlns="">
          <p:sp>
            <p:nvSpPr>
              <p:cNvPr id="8" name="Rectangle 5">
                <a:extLst>
                  <a:ext uri="{FF2B5EF4-FFF2-40B4-BE49-F238E27FC236}">
                    <a16:creationId xmlns:a16="http://schemas.microsoft.com/office/drawing/2014/main" id="{DFBC90CE-A1B9-C8DE-912F-D7B6AA9913C7}"/>
                  </a:ext>
                </a:extLst>
              </p:cNvPr>
              <p:cNvSpPr txBox="1">
                <a:spLocks noRot="1" noChangeAspect="1" noMove="1" noResize="1" noEditPoints="1" noAdjustHandles="1" noChangeArrowheads="1" noChangeShapeType="1" noTextEdit="1"/>
              </p:cNvSpPr>
              <p:nvPr/>
            </p:nvSpPr>
            <p:spPr bwMode="auto">
              <a:xfrm>
                <a:off x="472427" y="1719193"/>
                <a:ext cx="9947189" cy="3139410"/>
              </a:xfrm>
              <a:prstGeom prst="rect">
                <a:avLst/>
              </a:prstGeom>
              <a:blipFill>
                <a:blip r:embed="rId3"/>
                <a:stretch>
                  <a:fillRect l="-919" r="-3983"/>
                </a:stretch>
              </a:blipFill>
              <a:ln>
                <a:noFill/>
              </a:ln>
            </p:spPr>
            <p:txBody>
              <a:bodyPr/>
              <a:lstStyle/>
              <a:p>
                <a:r>
                  <a:rPr lang="zh-CN" altLang="en-US">
                    <a:noFill/>
                  </a:rPr>
                  <a:t> </a:t>
                </a:r>
              </a:p>
            </p:txBody>
          </p:sp>
        </mc:Fallback>
      </mc:AlternateContent>
      <p:sp>
        <p:nvSpPr>
          <p:cNvPr id="9" name="Rectangle 5">
            <a:extLst>
              <a:ext uri="{FF2B5EF4-FFF2-40B4-BE49-F238E27FC236}">
                <a16:creationId xmlns:a16="http://schemas.microsoft.com/office/drawing/2014/main" id="{609FE14B-2265-4C89-03C9-7085A5C9E7C5}"/>
              </a:ext>
            </a:extLst>
          </p:cNvPr>
          <p:cNvSpPr txBox="1">
            <a:spLocks noChangeArrowheads="1"/>
          </p:cNvSpPr>
          <p:nvPr/>
        </p:nvSpPr>
        <p:spPr bwMode="auto">
          <a:xfrm>
            <a:off x="434647" y="4908324"/>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剪枝</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10" name="Rectangle 5">
            <a:extLst>
              <a:ext uri="{FF2B5EF4-FFF2-40B4-BE49-F238E27FC236}">
                <a16:creationId xmlns:a16="http://schemas.microsoft.com/office/drawing/2014/main" id="{2C446D30-2370-4641-48D6-1E22F5AC1028}"/>
              </a:ext>
            </a:extLst>
          </p:cNvPr>
          <p:cNvSpPr txBox="1">
            <a:spLocks noChangeArrowheads="1"/>
          </p:cNvSpPr>
          <p:nvPr/>
        </p:nvSpPr>
        <p:spPr bwMode="auto">
          <a:xfrm>
            <a:off x="998315" y="5400746"/>
            <a:ext cx="10233792" cy="83557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dirty="0">
                <a:solidFill>
                  <a:prstClr val="black"/>
                </a:solidFill>
                <a:latin typeface="Cambria" panose="02040503050406030204" pitchFamily="18" charset="0"/>
                <a:ea typeface="华文仿宋" panose="02010600040101010101" pitchFamily="2" charset="-122"/>
              </a:rPr>
              <a:t>若</a:t>
            </a:r>
            <a:r>
              <a:rPr lang="en-US" altLang="zh-CN" sz="2400" dirty="0">
                <a:solidFill>
                  <a:prstClr val="black"/>
                </a:solidFill>
                <a:latin typeface="Cambria" panose="02040503050406030204" pitchFamily="18" charset="0"/>
                <a:ea typeface="华文仿宋" panose="02010600040101010101" pitchFamily="2" charset="-122"/>
              </a:rPr>
              <a:t>B(</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bestv</a:t>
            </a:r>
            <a:r>
              <a:rPr lang="en-US" altLang="zh-CN"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则停止搜索第</a:t>
            </a:r>
            <a:r>
              <a:rPr lang="en-US" altLang="zh-CN" sz="240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zh-CN" altLang="en-US" sz="2400" dirty="0">
                <a:solidFill>
                  <a:prstClr val="black"/>
                </a:solidFill>
                <a:latin typeface="Calibri" panose="020F0502020204030204" pitchFamily="34" charset="0"/>
                <a:ea typeface="华文仿宋" panose="02010600040101010101" pitchFamily="2" charset="-122"/>
                <a:cs typeface="Calibri" panose="020F0502020204030204" pitchFamily="34" charset="0"/>
              </a:rPr>
              <a:t>层和下面的层，否则</a:t>
            </a: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，继续搜索。在此，</a:t>
            </a:r>
            <a:r>
              <a:rPr lang="en-US" altLang="zh-CN" sz="2400" dirty="0" err="1">
                <a:solidFill>
                  <a:prstClr val="black"/>
                </a:solidFill>
                <a:latin typeface="Cambria" panose="02040503050406030204" pitchFamily="18" charset="0"/>
                <a:ea typeface="华文仿宋" panose="02010600040101010101" pitchFamily="2" charset="-122"/>
                <a:cs typeface="Calibri" panose="020F0502020204030204" pitchFamily="34" charset="0"/>
              </a:rPr>
              <a:t>bestv</a:t>
            </a:r>
            <a:r>
              <a:rPr lang="zh-CN" altLang="en-US" sz="2400" dirty="0">
                <a:solidFill>
                  <a:prstClr val="black"/>
                </a:solidFill>
                <a:latin typeface="Cambria" panose="02040503050406030204" pitchFamily="18" charset="0"/>
                <a:ea typeface="华文仿宋" panose="02010600040101010101" pitchFamily="2" charset="-122"/>
                <a:cs typeface="Calibri" panose="020F0502020204030204" pitchFamily="34" charset="0"/>
              </a:rPr>
              <a:t>表示目前所得到的最好价值。</a:t>
            </a:r>
            <a:endParaRPr lang="en-US" altLang="zh-CN" sz="2400" dirty="0">
              <a:solidFill>
                <a:prstClr val="black"/>
              </a:solidFill>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7838790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背包问题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757451"/>
            <a:ext cx="8477341" cy="106868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r(</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越大，搜索的分支越多，我们是否可以剪掉更多的分支呢？</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11" name="Rectangle 5">
            <a:extLst>
              <a:ext uri="{FF2B5EF4-FFF2-40B4-BE49-F238E27FC236}">
                <a16:creationId xmlns:a16="http://schemas.microsoft.com/office/drawing/2014/main" id="{070DE6C6-FCFD-B59F-6AB6-4C56EE1A5A39}"/>
              </a:ext>
            </a:extLst>
          </p:cNvPr>
          <p:cNvSpPr txBox="1">
            <a:spLocks noChangeArrowheads="1"/>
          </p:cNvSpPr>
          <p:nvPr/>
        </p:nvSpPr>
        <p:spPr bwMode="auto">
          <a:xfrm>
            <a:off x="453537" y="1405560"/>
            <a:ext cx="8813293" cy="86332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答案是可以，具体来说，我们可以构造如下的更好的界限函数：</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2" name="Rectangle 5">
                <a:extLst>
                  <a:ext uri="{FF2B5EF4-FFF2-40B4-BE49-F238E27FC236}">
                    <a16:creationId xmlns:a16="http://schemas.microsoft.com/office/drawing/2014/main" id="{21B09324-D6A1-D205-B569-ECEC2D3865F9}"/>
                  </a:ext>
                </a:extLst>
              </p:cNvPr>
              <p:cNvSpPr txBox="1">
                <a:spLocks noChangeArrowheads="1"/>
              </p:cNvSpPr>
              <p:nvPr/>
            </p:nvSpPr>
            <p:spPr bwMode="auto">
              <a:xfrm>
                <a:off x="453537" y="1917568"/>
                <a:ext cx="8990714" cy="353487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首先，提前将物品以单位重量价值递减的顺序进行排列，记为</a:t>
                </a:r>
                <a:endPar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14:m>
                  <m:oMath xmlns:m="http://schemas.openxmlformats.org/officeDocument/2006/math">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num>
                      <m:den>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oMath>
                </a14:m>
                <a:r>
                  <a:rPr lang="en-US" altLang="zh-CN" sz="2400"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f>
                      <m:f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fPr>
                      <m:num>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𝒗</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num>
                      <m:den>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𝒘</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den>
                    </m:f>
                    <m:r>
                      <a:rPr lang="en-US" altLang="zh-CN" sz="2400"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oMath>
                </a14:m>
                <a:r>
                  <a:rPr lang="en-US" altLang="zh-CN" sz="2400"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f>
                      <m:f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fPr>
                      <m:num>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𝒗</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𝒏</m:t>
                            </m:r>
                          </m:sub>
                        </m:sSub>
                      </m:num>
                      <m:den>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𝒘</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𝒏</m:t>
                            </m:r>
                          </m:sub>
                        </m:sSub>
                      </m:den>
                    </m:f>
                  </m:oMath>
                </a14:m>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考虑第</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层，背包的剩余空间为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W-</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cw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用贪心策略把剩余的物品放进背包，直到第</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k</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件物品放不进去。则，</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𝒓</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nary>
                        <m:naryPr>
                          <m:chr m:val="∑"/>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p>
                        <m:e>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sub>
                          </m:sSub>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𝑾</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𝒄𝒘</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nary>
                        <m:naryPr>
                          <m:chr m:val="∑"/>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naryPr>
                        <m:sub>
                          <m:r>
                            <m:rPr>
                              <m:brk m:alnAt="23"/>
                            </m:r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𝒊</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p>
                        <m:e>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𝒋</m:t>
                              </m:r>
                            </m:sub>
                          </m:sSub>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fPr>
                        <m:num>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𝒗</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sub>
                          </m:sSub>
                        </m:num>
                        <m:den>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𝒘</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𝒌</m:t>
                              </m:r>
                            </m:sub>
                          </m:sSub>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m:t>
                      </m:r>
                    </m:oMath>
                  </m:oMathPara>
                </a14:m>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xmlns="">
          <p:sp>
            <p:nvSpPr>
              <p:cNvPr id="12" name="Rectangle 5">
                <a:extLst>
                  <a:ext uri="{FF2B5EF4-FFF2-40B4-BE49-F238E27FC236}">
                    <a16:creationId xmlns:a16="http://schemas.microsoft.com/office/drawing/2014/main" id="{21B09324-D6A1-D205-B569-ECEC2D3865F9}"/>
                  </a:ext>
                </a:extLst>
              </p:cNvPr>
              <p:cNvSpPr txBox="1">
                <a:spLocks noRot="1" noChangeAspect="1" noMove="1" noResize="1" noEditPoints="1" noAdjustHandles="1" noChangeArrowheads="1" noChangeShapeType="1" noTextEdit="1"/>
              </p:cNvSpPr>
              <p:nvPr/>
            </p:nvSpPr>
            <p:spPr bwMode="auto">
              <a:xfrm>
                <a:off x="453537" y="1917568"/>
                <a:ext cx="8990714" cy="3534872"/>
              </a:xfrm>
              <a:prstGeom prst="rect">
                <a:avLst/>
              </a:prstGeom>
              <a:blipFill>
                <a:blip r:embed="rId3"/>
                <a:stretch>
                  <a:fillRect l="-1017" r="-475" b="-2193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08502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着色问题</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1206335"/>
            <a:ext cx="6779776" cy="303812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四着色问题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你希望用不超过四种颜色</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对地图进行着色</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红、黄、绿、蓝</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相邻的国家必须用不同的颜色</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2" name="矩形 1">
            <a:extLst>
              <a:ext uri="{FF2B5EF4-FFF2-40B4-BE49-F238E27FC236}">
                <a16:creationId xmlns:a16="http://schemas.microsoft.com/office/drawing/2014/main" id="{681369DF-96DD-485F-1671-E35F1D494B23}"/>
              </a:ext>
            </a:extLst>
          </p:cNvPr>
          <p:cNvSpPr/>
          <p:nvPr/>
        </p:nvSpPr>
        <p:spPr>
          <a:xfrm>
            <a:off x="7233314" y="1528547"/>
            <a:ext cx="2388358" cy="13238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4</a:t>
            </a:r>
            <a:endParaRPr lang="zh-CN" altLang="en-US" dirty="0">
              <a:solidFill>
                <a:schemeClr val="tx1"/>
              </a:solidFill>
            </a:endParaRPr>
          </a:p>
        </p:txBody>
      </p:sp>
      <p:sp>
        <p:nvSpPr>
          <p:cNvPr id="3" name="矩形 2">
            <a:extLst>
              <a:ext uri="{FF2B5EF4-FFF2-40B4-BE49-F238E27FC236}">
                <a16:creationId xmlns:a16="http://schemas.microsoft.com/office/drawing/2014/main" id="{AADB027E-DF61-481E-AD6C-7A0747AFAA41}"/>
              </a:ext>
            </a:extLst>
          </p:cNvPr>
          <p:cNvSpPr/>
          <p:nvPr/>
        </p:nvSpPr>
        <p:spPr>
          <a:xfrm>
            <a:off x="9621672" y="1528547"/>
            <a:ext cx="1037230" cy="132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5</a:t>
            </a:r>
            <a:endParaRPr lang="zh-CN" altLang="en-US" dirty="0">
              <a:solidFill>
                <a:schemeClr val="tx1"/>
              </a:solidFill>
            </a:endParaRPr>
          </a:p>
        </p:txBody>
      </p:sp>
      <p:sp>
        <p:nvSpPr>
          <p:cNvPr id="4" name="矩形 3">
            <a:extLst>
              <a:ext uri="{FF2B5EF4-FFF2-40B4-BE49-F238E27FC236}">
                <a16:creationId xmlns:a16="http://schemas.microsoft.com/office/drawing/2014/main" id="{BB1D12EB-4282-A9FC-674C-AED610167699}"/>
              </a:ext>
            </a:extLst>
          </p:cNvPr>
          <p:cNvSpPr/>
          <p:nvPr/>
        </p:nvSpPr>
        <p:spPr>
          <a:xfrm>
            <a:off x="7233314" y="2852379"/>
            <a:ext cx="2852382" cy="7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3</a:t>
            </a:r>
            <a:endParaRPr lang="zh-CN" altLang="en-US" dirty="0">
              <a:solidFill>
                <a:schemeClr val="tx1"/>
              </a:solidFill>
            </a:endParaRPr>
          </a:p>
        </p:txBody>
      </p:sp>
      <p:sp>
        <p:nvSpPr>
          <p:cNvPr id="5" name="矩形 4">
            <a:extLst>
              <a:ext uri="{FF2B5EF4-FFF2-40B4-BE49-F238E27FC236}">
                <a16:creationId xmlns:a16="http://schemas.microsoft.com/office/drawing/2014/main" id="{E2BE4032-BF61-49F1-30D5-D824BEFA1A4A}"/>
              </a:ext>
            </a:extLst>
          </p:cNvPr>
          <p:cNvSpPr/>
          <p:nvPr/>
        </p:nvSpPr>
        <p:spPr>
          <a:xfrm>
            <a:off x="8925636" y="2279176"/>
            <a:ext cx="1160060" cy="5732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2</a:t>
            </a:r>
            <a:endParaRPr lang="zh-CN" altLang="en-US" dirty="0">
              <a:solidFill>
                <a:schemeClr val="tx1"/>
              </a:solidFill>
            </a:endParaRPr>
          </a:p>
        </p:txBody>
      </p:sp>
      <p:sp>
        <p:nvSpPr>
          <p:cNvPr id="7" name="矩形 6">
            <a:extLst>
              <a:ext uri="{FF2B5EF4-FFF2-40B4-BE49-F238E27FC236}">
                <a16:creationId xmlns:a16="http://schemas.microsoft.com/office/drawing/2014/main" id="{370FBA9C-8851-CE95-D1DE-AAECFE095BBC}"/>
              </a:ext>
            </a:extLst>
          </p:cNvPr>
          <p:cNvSpPr/>
          <p:nvPr/>
        </p:nvSpPr>
        <p:spPr>
          <a:xfrm>
            <a:off x="8925636" y="2647661"/>
            <a:ext cx="696036" cy="42308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0" name="Rectangle 5">
            <a:extLst>
              <a:ext uri="{FF2B5EF4-FFF2-40B4-BE49-F238E27FC236}">
                <a16:creationId xmlns:a16="http://schemas.microsoft.com/office/drawing/2014/main" id="{BB95F2F3-E691-9FB6-F9A7-25A5B13D7086}"/>
              </a:ext>
            </a:extLst>
          </p:cNvPr>
          <p:cNvSpPr txBox="1">
            <a:spLocks noChangeArrowheads="1"/>
          </p:cNvSpPr>
          <p:nvPr/>
        </p:nvSpPr>
        <p:spPr bwMode="auto">
          <a:xfrm>
            <a:off x="453537" y="4116029"/>
            <a:ext cx="7721471" cy="303812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你没有足够的信息来选择颜色</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每个选择会得到新的选择子集</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一个或多个选择序列可以得到一个解（或者得不到）</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许多着色问题可以用回溯法来解决</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091422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背包问题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Rectangle 5">
            <a:extLst>
              <a:ext uri="{FF2B5EF4-FFF2-40B4-BE49-F238E27FC236}">
                <a16:creationId xmlns:a16="http://schemas.microsoft.com/office/drawing/2014/main" id="{21B09324-D6A1-D205-B569-ECEC2D3865F9}"/>
              </a:ext>
            </a:extLst>
          </p:cNvPr>
          <p:cNvSpPr txBox="1">
            <a:spLocks noChangeArrowheads="1"/>
          </p:cNvSpPr>
          <p:nvPr/>
        </p:nvSpPr>
        <p:spPr bwMode="auto">
          <a:xfrm>
            <a:off x="753787" y="1112349"/>
            <a:ext cx="8990714" cy="353487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en-US" altLang="zh-CN" sz="2400" kern="0" noProof="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计算得越精确，则</a:t>
            </a: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en-US" altLang="zh-CN" sz="2400" kern="0" noProof="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的值比原始</a:t>
            </a: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en-US" altLang="zh-CN" sz="2400" kern="0" noProof="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的值越小，因此可以剪掉更多的枝</a:t>
            </a:r>
            <a:endPar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例如，给定一个例子：</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n=5</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W=7</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v=[9,10,7,4],w=[3,5,2,1],t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则</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v/w=[3,2,3.5,4]</a:t>
            </a: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依据</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v/w</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对</a:t>
            </a:r>
            <a:r>
              <a:rPr lang="zh-CN" altLang="en-US"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rPr>
              <a:t>物品进行排序</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，则得到一个新的例子：</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n=4</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W=7</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v=[4,7,9,10],w=[1,2,3,5],</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则</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v/w=[4,3.5,3,2]</a:t>
            </a:r>
          </a:p>
        </p:txBody>
      </p:sp>
    </p:spTree>
    <p:extLst>
      <p:ext uri="{BB962C8B-B14F-4D97-AF65-F5344CB8AC3E}">
        <p14:creationId xmlns:p14="http://schemas.microsoft.com/office/powerpoint/2010/main" val="47226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67185"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背包问题</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回溯法</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流程图: 接点 16">
            <a:extLst>
              <a:ext uri="{FF2B5EF4-FFF2-40B4-BE49-F238E27FC236}">
                <a16:creationId xmlns:a16="http://schemas.microsoft.com/office/drawing/2014/main" id="{F62C842E-1DE3-8B2A-4A3A-5BA48CD7807C}"/>
              </a:ext>
            </a:extLst>
          </p:cNvPr>
          <p:cNvSpPr/>
          <p:nvPr/>
        </p:nvSpPr>
        <p:spPr>
          <a:xfrm>
            <a:off x="2489287" y="5309804"/>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流程图: 接点 17">
            <a:extLst>
              <a:ext uri="{FF2B5EF4-FFF2-40B4-BE49-F238E27FC236}">
                <a16:creationId xmlns:a16="http://schemas.microsoft.com/office/drawing/2014/main" id="{24C596B5-BCB9-571D-A50E-6DDFAD1565FE}"/>
              </a:ext>
            </a:extLst>
          </p:cNvPr>
          <p:cNvSpPr/>
          <p:nvPr/>
        </p:nvSpPr>
        <p:spPr>
          <a:xfrm>
            <a:off x="3104687" y="5291920"/>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流程图: 接点 19">
            <a:extLst>
              <a:ext uri="{FF2B5EF4-FFF2-40B4-BE49-F238E27FC236}">
                <a16:creationId xmlns:a16="http://schemas.microsoft.com/office/drawing/2014/main" id="{01C227A5-5D95-0033-D243-07E01C70992C}"/>
              </a:ext>
            </a:extLst>
          </p:cNvPr>
          <p:cNvSpPr/>
          <p:nvPr/>
        </p:nvSpPr>
        <p:spPr>
          <a:xfrm>
            <a:off x="6554453" y="3390481"/>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cxnSpLocks/>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810733" y="2639351"/>
            <a:ext cx="519935" cy="80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533258" y="4743421"/>
            <a:ext cx="393710" cy="61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32576"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4846864" y="1756403"/>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en-US" altLang="zh-CN"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D2B5B7C5-28B1-2EFD-9355-A77A8EA8AD2C}"/>
              </a:ext>
            </a:extLst>
          </p:cNvPr>
          <p:cNvSpPr txBox="1"/>
          <p:nvPr/>
        </p:nvSpPr>
        <p:spPr>
          <a:xfrm>
            <a:off x="3227133" y="2714539"/>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60" name="文本框 59">
            <a:extLst>
              <a:ext uri="{FF2B5EF4-FFF2-40B4-BE49-F238E27FC236}">
                <a16:creationId xmlns:a16="http://schemas.microsoft.com/office/drawing/2014/main" id="{073A75FB-4121-13F6-F02A-EC103ACCBD73}"/>
              </a:ext>
            </a:extLst>
          </p:cNvPr>
          <p:cNvSpPr txBox="1"/>
          <p:nvPr/>
        </p:nvSpPr>
        <p:spPr>
          <a:xfrm>
            <a:off x="6589053" y="2741995"/>
            <a:ext cx="1896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1                      0  </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70" name="流程图: 接点 69">
            <a:extLst>
              <a:ext uri="{FF2B5EF4-FFF2-40B4-BE49-F238E27FC236}">
                <a16:creationId xmlns:a16="http://schemas.microsoft.com/office/drawing/2014/main" id="{BE7AB1D5-5D29-D2D6-C41A-E8E538E44D1D}"/>
              </a:ext>
            </a:extLst>
          </p:cNvPr>
          <p:cNvSpPr/>
          <p:nvPr/>
        </p:nvSpPr>
        <p:spPr>
          <a:xfrm>
            <a:off x="4440400" y="436247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流程图: 接点 73">
            <a:extLst>
              <a:ext uri="{FF2B5EF4-FFF2-40B4-BE49-F238E27FC236}">
                <a16:creationId xmlns:a16="http://schemas.microsoft.com/office/drawing/2014/main" id="{863B1DFF-61D4-2807-0BB0-FF8D04F50780}"/>
              </a:ext>
            </a:extLst>
          </p:cNvPr>
          <p:cNvSpPr/>
          <p:nvPr/>
        </p:nvSpPr>
        <p:spPr>
          <a:xfrm>
            <a:off x="5258128" y="433518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5" name="直接连接符 74">
            <a:extLst>
              <a:ext uri="{FF2B5EF4-FFF2-40B4-BE49-F238E27FC236}">
                <a16:creationId xmlns:a16="http://schemas.microsoft.com/office/drawing/2014/main" id="{B5970A4C-7A7E-A53A-65CB-592FEB2308C7}"/>
              </a:ext>
            </a:extLst>
          </p:cNvPr>
          <p:cNvCxnSpPr>
            <a:cxnSpLocks/>
            <a:endCxn id="70" idx="0"/>
          </p:cNvCxnSpPr>
          <p:nvPr/>
        </p:nvCxnSpPr>
        <p:spPr>
          <a:xfrm flipH="1">
            <a:off x="4590526" y="3602806"/>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F3D1972-F5B4-AA64-544B-B2F0AA697E56}"/>
              </a:ext>
            </a:extLst>
          </p:cNvPr>
          <p:cNvCxnSpPr>
            <a:cxnSpLocks/>
            <a:endCxn id="74" idx="7"/>
          </p:cNvCxnSpPr>
          <p:nvPr/>
        </p:nvCxnSpPr>
        <p:spPr>
          <a:xfrm>
            <a:off x="4890776" y="3602806"/>
            <a:ext cx="623632" cy="782341"/>
          </a:xfrm>
          <a:prstGeom prst="line">
            <a:avLst/>
          </a:prstGeom>
        </p:spPr>
        <p:style>
          <a:lnRef idx="1">
            <a:schemeClr val="accent1"/>
          </a:lnRef>
          <a:fillRef idx="0">
            <a:schemeClr val="accent1"/>
          </a:fillRef>
          <a:effectRef idx="0">
            <a:schemeClr val="accent1"/>
          </a:effectRef>
          <a:fontRef idx="minor">
            <a:schemeClr val="tx1"/>
          </a:fontRef>
        </p:style>
      </p:cxnSp>
      <p:sp>
        <p:nvSpPr>
          <p:cNvPr id="91" name="流程图: 接点 90">
            <a:extLst>
              <a:ext uri="{FF2B5EF4-FFF2-40B4-BE49-F238E27FC236}">
                <a16:creationId xmlns:a16="http://schemas.microsoft.com/office/drawing/2014/main" id="{C5359D8A-9E74-F949-67F5-16780EC72C74}"/>
              </a:ext>
            </a:extLst>
          </p:cNvPr>
          <p:cNvSpPr/>
          <p:nvPr/>
        </p:nvSpPr>
        <p:spPr>
          <a:xfrm>
            <a:off x="3544451" y="5281685"/>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流程图: 接点 91">
            <a:extLst>
              <a:ext uri="{FF2B5EF4-FFF2-40B4-BE49-F238E27FC236}">
                <a16:creationId xmlns:a16="http://schemas.microsoft.com/office/drawing/2014/main" id="{B5413F5D-7C40-DED1-B8D6-72808F0A9352}"/>
              </a:ext>
            </a:extLst>
          </p:cNvPr>
          <p:cNvSpPr/>
          <p:nvPr/>
        </p:nvSpPr>
        <p:spPr>
          <a:xfrm>
            <a:off x="3954635" y="5291920"/>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3" name="直接连接符 92">
            <a:extLst>
              <a:ext uri="{FF2B5EF4-FFF2-40B4-BE49-F238E27FC236}">
                <a16:creationId xmlns:a16="http://schemas.microsoft.com/office/drawing/2014/main" id="{117EF076-22A0-AEA6-7D66-9342CAC42485}"/>
              </a:ext>
            </a:extLst>
          </p:cNvPr>
          <p:cNvCxnSpPr>
            <a:cxnSpLocks/>
            <a:endCxn id="91" idx="0"/>
          </p:cNvCxnSpPr>
          <p:nvPr/>
        </p:nvCxnSpPr>
        <p:spPr>
          <a:xfrm flipH="1">
            <a:off x="3694577"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C46B24-0B50-129F-DDF4-E66BF05D4A12}"/>
              </a:ext>
            </a:extLst>
          </p:cNvPr>
          <p:cNvCxnSpPr>
            <a:cxnSpLocks/>
            <a:endCxn id="92" idx="0"/>
          </p:cNvCxnSpPr>
          <p:nvPr/>
        </p:nvCxnSpPr>
        <p:spPr>
          <a:xfrm>
            <a:off x="3782524"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流程图: 接点 94">
            <a:extLst>
              <a:ext uri="{FF2B5EF4-FFF2-40B4-BE49-F238E27FC236}">
                <a16:creationId xmlns:a16="http://schemas.microsoft.com/office/drawing/2014/main" id="{613EE058-FD16-B62D-EB5C-E4BB6CE93CF5}"/>
              </a:ext>
            </a:extLst>
          </p:cNvPr>
          <p:cNvSpPr/>
          <p:nvPr/>
        </p:nvSpPr>
        <p:spPr>
          <a:xfrm>
            <a:off x="4338956" y="5281685"/>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流程图: 接点 95">
            <a:extLst>
              <a:ext uri="{FF2B5EF4-FFF2-40B4-BE49-F238E27FC236}">
                <a16:creationId xmlns:a16="http://schemas.microsoft.com/office/drawing/2014/main" id="{EE0E51C5-03FC-488D-A378-42AD7548F7A4}"/>
              </a:ext>
            </a:extLst>
          </p:cNvPr>
          <p:cNvSpPr/>
          <p:nvPr/>
        </p:nvSpPr>
        <p:spPr>
          <a:xfrm>
            <a:off x="4749140" y="5291920"/>
            <a:ext cx="300251" cy="3411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连接符 96">
            <a:extLst>
              <a:ext uri="{FF2B5EF4-FFF2-40B4-BE49-F238E27FC236}">
                <a16:creationId xmlns:a16="http://schemas.microsoft.com/office/drawing/2014/main" id="{45632AAD-8C72-7FF2-37F9-D5368882AEF8}"/>
              </a:ext>
            </a:extLst>
          </p:cNvPr>
          <p:cNvCxnSpPr>
            <a:cxnSpLocks/>
            <a:endCxn id="95" idx="0"/>
          </p:cNvCxnSpPr>
          <p:nvPr/>
        </p:nvCxnSpPr>
        <p:spPr>
          <a:xfrm flipH="1">
            <a:off x="4489082" y="4702866"/>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001D04F-6F7D-DB13-3B8C-ED5E940FE0D3}"/>
              </a:ext>
            </a:extLst>
          </p:cNvPr>
          <p:cNvCxnSpPr>
            <a:cxnSpLocks/>
            <a:endCxn id="96" idx="0"/>
          </p:cNvCxnSpPr>
          <p:nvPr/>
        </p:nvCxnSpPr>
        <p:spPr>
          <a:xfrm>
            <a:off x="4577029"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99" name="流程图: 接点 98">
            <a:extLst>
              <a:ext uri="{FF2B5EF4-FFF2-40B4-BE49-F238E27FC236}">
                <a16:creationId xmlns:a16="http://schemas.microsoft.com/office/drawing/2014/main" id="{CB9EB189-4CC0-5EC2-B57B-9A6FAA4F25BF}"/>
              </a:ext>
            </a:extLst>
          </p:cNvPr>
          <p:cNvSpPr/>
          <p:nvPr/>
        </p:nvSpPr>
        <p:spPr>
          <a:xfrm>
            <a:off x="5211014" y="5227916"/>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流程图: 接点 99">
            <a:extLst>
              <a:ext uri="{FF2B5EF4-FFF2-40B4-BE49-F238E27FC236}">
                <a16:creationId xmlns:a16="http://schemas.microsoft.com/office/drawing/2014/main" id="{3156BD22-02F1-954F-06B3-CF57F4EFE8F0}"/>
              </a:ext>
            </a:extLst>
          </p:cNvPr>
          <p:cNvSpPr/>
          <p:nvPr/>
        </p:nvSpPr>
        <p:spPr>
          <a:xfrm>
            <a:off x="5621198" y="5238151"/>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D73745F9-2973-F6C1-F73A-0E010D10785A}"/>
              </a:ext>
            </a:extLst>
          </p:cNvPr>
          <p:cNvCxnSpPr>
            <a:cxnSpLocks/>
            <a:endCxn id="99" idx="0"/>
          </p:cNvCxnSpPr>
          <p:nvPr/>
        </p:nvCxnSpPr>
        <p:spPr>
          <a:xfrm flipH="1">
            <a:off x="5361140" y="4649097"/>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761C6D-069C-4885-11CD-86F3CDCB3E75}"/>
              </a:ext>
            </a:extLst>
          </p:cNvPr>
          <p:cNvCxnSpPr>
            <a:cxnSpLocks/>
            <a:endCxn id="100" idx="0"/>
          </p:cNvCxnSpPr>
          <p:nvPr/>
        </p:nvCxnSpPr>
        <p:spPr>
          <a:xfrm>
            <a:off x="5449087" y="4668561"/>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流程图: 接点 102">
            <a:extLst>
              <a:ext uri="{FF2B5EF4-FFF2-40B4-BE49-F238E27FC236}">
                <a16:creationId xmlns:a16="http://schemas.microsoft.com/office/drawing/2014/main" id="{9B01A7B2-4983-4D8F-BA42-6591ACD95EE1}"/>
              </a:ext>
            </a:extLst>
          </p:cNvPr>
          <p:cNvSpPr/>
          <p:nvPr/>
        </p:nvSpPr>
        <p:spPr>
          <a:xfrm>
            <a:off x="7438036" y="5293783"/>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流程图: 接点 103">
            <a:extLst>
              <a:ext uri="{FF2B5EF4-FFF2-40B4-BE49-F238E27FC236}">
                <a16:creationId xmlns:a16="http://schemas.microsoft.com/office/drawing/2014/main" id="{3EDA36EE-CB22-BFF0-2C75-D7D45096B1FC}"/>
              </a:ext>
            </a:extLst>
          </p:cNvPr>
          <p:cNvSpPr/>
          <p:nvPr/>
        </p:nvSpPr>
        <p:spPr>
          <a:xfrm>
            <a:off x="7770884" y="5278274"/>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5" name="直接连接符 104">
            <a:extLst>
              <a:ext uri="{FF2B5EF4-FFF2-40B4-BE49-F238E27FC236}">
                <a16:creationId xmlns:a16="http://schemas.microsoft.com/office/drawing/2014/main" id="{38C14779-0ABA-8B55-D512-58C8448DA9BA}"/>
              </a:ext>
            </a:extLst>
          </p:cNvPr>
          <p:cNvCxnSpPr>
            <a:cxnSpLocks/>
            <a:stCxn id="24" idx="4"/>
            <a:endCxn id="103" idx="0"/>
          </p:cNvCxnSpPr>
          <p:nvPr/>
        </p:nvCxnSpPr>
        <p:spPr>
          <a:xfrm flipH="1">
            <a:off x="7588162" y="4725538"/>
            <a:ext cx="17057" cy="568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ABA2F97-1742-6F64-5AE0-76D64879945C}"/>
              </a:ext>
            </a:extLst>
          </p:cNvPr>
          <p:cNvCxnSpPr>
            <a:cxnSpLocks/>
            <a:endCxn id="104" idx="0"/>
          </p:cNvCxnSpPr>
          <p:nvPr/>
        </p:nvCxnSpPr>
        <p:spPr>
          <a:xfrm>
            <a:off x="7598773" y="4708684"/>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流程图: 接点 106">
            <a:extLst>
              <a:ext uri="{FF2B5EF4-FFF2-40B4-BE49-F238E27FC236}">
                <a16:creationId xmlns:a16="http://schemas.microsoft.com/office/drawing/2014/main" id="{513F4902-3771-18F5-254B-B32724D53F1D}"/>
              </a:ext>
            </a:extLst>
          </p:cNvPr>
          <p:cNvSpPr/>
          <p:nvPr/>
        </p:nvSpPr>
        <p:spPr>
          <a:xfrm>
            <a:off x="8218360" y="5321417"/>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流程图: 接点 107">
            <a:extLst>
              <a:ext uri="{FF2B5EF4-FFF2-40B4-BE49-F238E27FC236}">
                <a16:creationId xmlns:a16="http://schemas.microsoft.com/office/drawing/2014/main" id="{110D84C3-DFC3-4160-6C75-75DA8024F738}"/>
              </a:ext>
            </a:extLst>
          </p:cNvPr>
          <p:cNvSpPr/>
          <p:nvPr/>
        </p:nvSpPr>
        <p:spPr>
          <a:xfrm>
            <a:off x="8628544" y="5331652"/>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56830C48-998A-3499-766B-53639C993E2D}"/>
              </a:ext>
            </a:extLst>
          </p:cNvPr>
          <p:cNvCxnSpPr>
            <a:cxnSpLocks/>
            <a:endCxn id="107" idx="0"/>
          </p:cNvCxnSpPr>
          <p:nvPr/>
        </p:nvCxnSpPr>
        <p:spPr>
          <a:xfrm flipH="1">
            <a:off x="8368486" y="4742598"/>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4A36AC6-D7C3-D6CD-7508-DD01E736F1DE}"/>
              </a:ext>
            </a:extLst>
          </p:cNvPr>
          <p:cNvCxnSpPr>
            <a:cxnSpLocks/>
            <a:endCxn id="108" idx="0"/>
          </p:cNvCxnSpPr>
          <p:nvPr/>
        </p:nvCxnSpPr>
        <p:spPr>
          <a:xfrm>
            <a:off x="8456433" y="4762062"/>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流程图: 接点 110">
            <a:extLst>
              <a:ext uri="{FF2B5EF4-FFF2-40B4-BE49-F238E27FC236}">
                <a16:creationId xmlns:a16="http://schemas.microsoft.com/office/drawing/2014/main" id="{4629DA73-B26E-710F-12AD-4AC122B6B29C}"/>
              </a:ext>
            </a:extLst>
          </p:cNvPr>
          <p:cNvSpPr/>
          <p:nvPr/>
        </p:nvSpPr>
        <p:spPr>
          <a:xfrm>
            <a:off x="6105751" y="442086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51578948-F172-D2BC-B139-3618A11F4B84}"/>
              </a:ext>
            </a:extLst>
          </p:cNvPr>
          <p:cNvCxnSpPr>
            <a:cxnSpLocks/>
            <a:endCxn id="111" idx="0"/>
          </p:cNvCxnSpPr>
          <p:nvPr/>
        </p:nvCxnSpPr>
        <p:spPr>
          <a:xfrm flipH="1">
            <a:off x="6255877" y="3663417"/>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E989F4C0-0177-FB19-7FC1-FB753A4B15EB}"/>
              </a:ext>
            </a:extLst>
          </p:cNvPr>
          <p:cNvCxnSpPr>
            <a:cxnSpLocks/>
            <a:endCxn id="121" idx="0"/>
          </p:cNvCxnSpPr>
          <p:nvPr/>
        </p:nvCxnSpPr>
        <p:spPr>
          <a:xfrm>
            <a:off x="6638377" y="3663417"/>
            <a:ext cx="285102" cy="7745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流程图: 接点 113">
            <a:extLst>
              <a:ext uri="{FF2B5EF4-FFF2-40B4-BE49-F238E27FC236}">
                <a16:creationId xmlns:a16="http://schemas.microsoft.com/office/drawing/2014/main" id="{F9BF7BC2-1E49-F804-B321-259F606B8D38}"/>
              </a:ext>
            </a:extLst>
          </p:cNvPr>
          <p:cNvSpPr/>
          <p:nvPr/>
        </p:nvSpPr>
        <p:spPr>
          <a:xfrm>
            <a:off x="6011358" y="5304563"/>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3FF3E8E4-2CFD-1CEF-A730-83F7641CE1E7}"/>
              </a:ext>
            </a:extLst>
          </p:cNvPr>
          <p:cNvCxnSpPr>
            <a:cxnSpLocks/>
            <a:endCxn id="114" idx="0"/>
          </p:cNvCxnSpPr>
          <p:nvPr/>
        </p:nvCxnSpPr>
        <p:spPr>
          <a:xfrm flipH="1">
            <a:off x="6161484" y="4725744"/>
            <a:ext cx="81599" cy="578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6B2D98E2-5B24-1FA7-A90E-98A684764BB4}"/>
              </a:ext>
            </a:extLst>
          </p:cNvPr>
          <p:cNvCxnSpPr>
            <a:cxnSpLocks/>
          </p:cNvCxnSpPr>
          <p:nvPr/>
        </p:nvCxnSpPr>
        <p:spPr>
          <a:xfrm>
            <a:off x="6249431" y="4745208"/>
            <a:ext cx="322237" cy="56959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流程图: 接点 116">
            <a:extLst>
              <a:ext uri="{FF2B5EF4-FFF2-40B4-BE49-F238E27FC236}">
                <a16:creationId xmlns:a16="http://schemas.microsoft.com/office/drawing/2014/main" id="{DE496194-DE72-D689-C4D5-CC547BD1B7AC}"/>
              </a:ext>
            </a:extLst>
          </p:cNvPr>
          <p:cNvSpPr/>
          <p:nvPr/>
        </p:nvSpPr>
        <p:spPr>
          <a:xfrm>
            <a:off x="6787520" y="5291920"/>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8" name="流程图: 接点 117">
            <a:extLst>
              <a:ext uri="{FF2B5EF4-FFF2-40B4-BE49-F238E27FC236}">
                <a16:creationId xmlns:a16="http://schemas.microsoft.com/office/drawing/2014/main" id="{FDB633FB-0505-14F1-313F-793D499C9C44}"/>
              </a:ext>
            </a:extLst>
          </p:cNvPr>
          <p:cNvSpPr/>
          <p:nvPr/>
        </p:nvSpPr>
        <p:spPr>
          <a:xfrm>
            <a:off x="7106200" y="5321417"/>
            <a:ext cx="325488" cy="341193"/>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9" name="直接连接符 118">
            <a:extLst>
              <a:ext uri="{FF2B5EF4-FFF2-40B4-BE49-F238E27FC236}">
                <a16:creationId xmlns:a16="http://schemas.microsoft.com/office/drawing/2014/main" id="{5A8ED41D-DC33-152A-F5C1-4DABAE77A77D}"/>
              </a:ext>
            </a:extLst>
          </p:cNvPr>
          <p:cNvCxnSpPr>
            <a:cxnSpLocks/>
            <a:endCxn id="117" idx="0"/>
          </p:cNvCxnSpPr>
          <p:nvPr/>
        </p:nvCxnSpPr>
        <p:spPr>
          <a:xfrm>
            <a:off x="6937646" y="4762062"/>
            <a:ext cx="0" cy="52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B38FC40-14FB-AF37-5386-8F072F63C828}"/>
              </a:ext>
            </a:extLst>
          </p:cNvPr>
          <p:cNvCxnSpPr>
            <a:cxnSpLocks/>
            <a:endCxn id="118" idx="0"/>
          </p:cNvCxnSpPr>
          <p:nvPr/>
        </p:nvCxnSpPr>
        <p:spPr>
          <a:xfrm>
            <a:off x="6875544" y="4649097"/>
            <a:ext cx="393400" cy="67232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流程图: 接点 120">
            <a:extLst>
              <a:ext uri="{FF2B5EF4-FFF2-40B4-BE49-F238E27FC236}">
                <a16:creationId xmlns:a16="http://schemas.microsoft.com/office/drawing/2014/main" id="{8C67AA90-D880-97F9-2CBB-8CD5210C1919}"/>
              </a:ext>
            </a:extLst>
          </p:cNvPr>
          <p:cNvSpPr/>
          <p:nvPr/>
        </p:nvSpPr>
        <p:spPr>
          <a:xfrm>
            <a:off x="6773353" y="443792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流程图: 接点 121">
            <a:extLst>
              <a:ext uri="{FF2B5EF4-FFF2-40B4-BE49-F238E27FC236}">
                <a16:creationId xmlns:a16="http://schemas.microsoft.com/office/drawing/2014/main" id="{E1FD6CE9-221C-ACA0-A742-7DACBB35E25C}"/>
              </a:ext>
            </a:extLst>
          </p:cNvPr>
          <p:cNvSpPr/>
          <p:nvPr/>
        </p:nvSpPr>
        <p:spPr>
          <a:xfrm>
            <a:off x="6432420" y="5331857"/>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ED4B36B2-F01D-7CB3-DBAE-B87989359F61}"/>
              </a:ext>
            </a:extLst>
          </p:cNvPr>
          <p:cNvSpPr/>
          <p:nvPr/>
        </p:nvSpPr>
        <p:spPr>
          <a:xfrm>
            <a:off x="218364" y="955343"/>
            <a:ext cx="1351129" cy="8010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C(t)/B(t)</a:t>
            </a:r>
            <a:endParaRPr lang="zh-CN" altLang="en-US" b="1" dirty="0">
              <a:solidFill>
                <a:schemeClr val="tx1"/>
              </a:solidFill>
            </a:endParaRPr>
          </a:p>
        </p:txBody>
      </p:sp>
      <p:sp>
        <p:nvSpPr>
          <p:cNvPr id="77" name="椭圆 76">
            <a:extLst>
              <a:ext uri="{FF2B5EF4-FFF2-40B4-BE49-F238E27FC236}">
                <a16:creationId xmlns:a16="http://schemas.microsoft.com/office/drawing/2014/main" id="{61841C1E-101B-33C5-B7D1-3C5D7C6012BB}"/>
              </a:ext>
            </a:extLst>
          </p:cNvPr>
          <p:cNvSpPr/>
          <p:nvPr/>
        </p:nvSpPr>
        <p:spPr>
          <a:xfrm>
            <a:off x="5952001" y="1174826"/>
            <a:ext cx="1076579" cy="6559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0/22</a:t>
            </a:r>
            <a:endParaRPr lang="zh-CN" altLang="en-US" b="1" dirty="0">
              <a:solidFill>
                <a:schemeClr val="tx1"/>
              </a:solidFill>
            </a:endParaRPr>
          </a:p>
        </p:txBody>
      </p:sp>
      <p:sp>
        <p:nvSpPr>
          <p:cNvPr id="80" name="文本框 79">
            <a:extLst>
              <a:ext uri="{FF2B5EF4-FFF2-40B4-BE49-F238E27FC236}">
                <a16:creationId xmlns:a16="http://schemas.microsoft.com/office/drawing/2014/main" id="{CFAFA870-DC50-9F1E-34DB-4C4DC82F74A5}"/>
              </a:ext>
            </a:extLst>
          </p:cNvPr>
          <p:cNvSpPr txBox="1"/>
          <p:nvPr/>
        </p:nvSpPr>
        <p:spPr>
          <a:xfrm>
            <a:off x="2135942" y="626957"/>
            <a:ext cx="7920116" cy="592535"/>
          </a:xfrm>
          <a:prstGeom prst="rect">
            <a:avLst/>
          </a:prstGeom>
          <a:noFill/>
        </p:spPr>
        <p:txBody>
          <a:bodyPr wrap="square">
            <a:spAutoFit/>
          </a:bodyPr>
          <a:lstStyle/>
          <a:p>
            <a:pPr marL="0" marR="0" lvl="0" indent="0" algn="l" defTabSz="914400" rtl="0" eaLnBrk="1" fontAlgn="base" latinLnBrk="0" hangingPunct="1">
              <a:lnSpc>
                <a:spcPct val="150000"/>
              </a:lnSpc>
              <a:spcBef>
                <a:spcPct val="20000"/>
              </a:spcBef>
              <a:spcAft>
                <a:spcPct val="0"/>
              </a:spcAft>
              <a:buClr>
                <a:srgbClr val="666600"/>
              </a:buClr>
              <a:buSzPct val="75000"/>
              <a:buFont typeface="Wingdings" panose="05000000000000000000" pitchFamily="2" charset="2"/>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n=4</a:t>
            </a:r>
            <a:r>
              <a:rPr kumimoji="0" lang="zh-CN" altLang="en-US"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W=7</a:t>
            </a:r>
            <a:r>
              <a:rPr kumimoji="0" lang="zh-CN" altLang="en-US"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v=[4,7,9,10],w=[1,2,3,5],</a:t>
            </a:r>
            <a:r>
              <a:rPr kumimoji="0" lang="zh-CN" altLang="en-US"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则</a:t>
            </a:r>
            <a:r>
              <a:rPr kumimoji="0" lang="en-US" altLang="zh-CN" sz="2400" b="0"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v/w=[4,3.5,3,2]</a:t>
            </a:r>
          </a:p>
        </p:txBody>
      </p:sp>
      <p:sp>
        <p:nvSpPr>
          <p:cNvPr id="81" name="椭圆 80">
            <a:extLst>
              <a:ext uri="{FF2B5EF4-FFF2-40B4-BE49-F238E27FC236}">
                <a16:creationId xmlns:a16="http://schemas.microsoft.com/office/drawing/2014/main" id="{B671C0A0-0BD7-9036-CAEB-09DA32560A6B}"/>
              </a:ext>
            </a:extLst>
          </p:cNvPr>
          <p:cNvSpPr/>
          <p:nvPr/>
        </p:nvSpPr>
        <p:spPr>
          <a:xfrm>
            <a:off x="3538924" y="2007448"/>
            <a:ext cx="1076579" cy="6559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1/22</a:t>
            </a:r>
            <a:endParaRPr lang="zh-CN" altLang="en-US" b="1" dirty="0">
              <a:solidFill>
                <a:schemeClr val="tx1"/>
              </a:solidFill>
            </a:endParaRPr>
          </a:p>
        </p:txBody>
      </p:sp>
      <p:sp>
        <p:nvSpPr>
          <p:cNvPr id="82" name="椭圆 81">
            <a:extLst>
              <a:ext uri="{FF2B5EF4-FFF2-40B4-BE49-F238E27FC236}">
                <a16:creationId xmlns:a16="http://schemas.microsoft.com/office/drawing/2014/main" id="{BCAEB07E-F80C-D993-D6E7-4F9349C88B3F}"/>
              </a:ext>
            </a:extLst>
          </p:cNvPr>
          <p:cNvSpPr/>
          <p:nvPr/>
        </p:nvSpPr>
        <p:spPr>
          <a:xfrm>
            <a:off x="2669007" y="3129609"/>
            <a:ext cx="1076579" cy="6559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3/22</a:t>
            </a:r>
            <a:endParaRPr lang="zh-CN" altLang="en-US" b="1" dirty="0">
              <a:solidFill>
                <a:schemeClr val="tx1"/>
              </a:solidFill>
            </a:endParaRPr>
          </a:p>
        </p:txBody>
      </p:sp>
      <p:sp>
        <p:nvSpPr>
          <p:cNvPr id="83" name="椭圆 82">
            <a:extLst>
              <a:ext uri="{FF2B5EF4-FFF2-40B4-BE49-F238E27FC236}">
                <a16:creationId xmlns:a16="http://schemas.microsoft.com/office/drawing/2014/main" id="{50CF2A2B-620E-BF7E-C530-60111C6BD2C6}"/>
              </a:ext>
            </a:extLst>
          </p:cNvPr>
          <p:cNvSpPr/>
          <p:nvPr/>
        </p:nvSpPr>
        <p:spPr>
          <a:xfrm>
            <a:off x="2412239" y="4223769"/>
            <a:ext cx="1076579" cy="6559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6/22</a:t>
            </a:r>
            <a:endParaRPr lang="zh-CN" altLang="en-US" b="1" dirty="0">
              <a:solidFill>
                <a:schemeClr val="tx1"/>
              </a:solidFill>
            </a:endParaRPr>
          </a:p>
        </p:txBody>
      </p:sp>
      <p:sp>
        <p:nvSpPr>
          <p:cNvPr id="26" name="流程图: 顺序访问存储器 25">
            <a:extLst>
              <a:ext uri="{FF2B5EF4-FFF2-40B4-BE49-F238E27FC236}">
                <a16:creationId xmlns:a16="http://schemas.microsoft.com/office/drawing/2014/main" id="{1C140A78-2B17-ED55-CDF7-51D9779FBDAA}"/>
              </a:ext>
            </a:extLst>
          </p:cNvPr>
          <p:cNvSpPr/>
          <p:nvPr/>
        </p:nvSpPr>
        <p:spPr>
          <a:xfrm>
            <a:off x="1814100" y="4808325"/>
            <a:ext cx="646581" cy="83743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死结点</a:t>
            </a:r>
          </a:p>
        </p:txBody>
      </p:sp>
      <p:cxnSp>
        <p:nvCxnSpPr>
          <p:cNvPr id="28" name="直接箭头连接符 27">
            <a:extLst>
              <a:ext uri="{FF2B5EF4-FFF2-40B4-BE49-F238E27FC236}">
                <a16:creationId xmlns:a16="http://schemas.microsoft.com/office/drawing/2014/main" id="{F21DFED7-9497-8D5D-F056-DCB47BC27538}"/>
              </a:ext>
            </a:extLst>
          </p:cNvPr>
          <p:cNvCxnSpPr>
            <a:stCxn id="17" idx="7"/>
            <a:endCxn id="83" idx="4"/>
          </p:cNvCxnSpPr>
          <p:nvPr/>
        </p:nvCxnSpPr>
        <p:spPr>
          <a:xfrm flipV="1">
            <a:off x="2745567" y="4879698"/>
            <a:ext cx="204962" cy="480073"/>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DEA4DA23-7B94-6816-1FCD-1BE213185E36}"/>
              </a:ext>
            </a:extLst>
          </p:cNvPr>
          <p:cNvSpPr/>
          <p:nvPr/>
        </p:nvSpPr>
        <p:spPr>
          <a:xfrm>
            <a:off x="2739630" y="5258364"/>
            <a:ext cx="958824" cy="480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6/20</a:t>
            </a:r>
            <a:endParaRPr lang="zh-CN" altLang="en-US" b="1" dirty="0">
              <a:solidFill>
                <a:schemeClr val="tx1"/>
              </a:solidFill>
            </a:endParaRPr>
          </a:p>
        </p:txBody>
      </p:sp>
      <p:sp>
        <p:nvSpPr>
          <p:cNvPr id="29" name="文本框 28">
            <a:extLst>
              <a:ext uri="{FF2B5EF4-FFF2-40B4-BE49-F238E27FC236}">
                <a16:creationId xmlns:a16="http://schemas.microsoft.com/office/drawing/2014/main" id="{EA9CD70F-6C1D-2516-1CA0-A3A4F938582C}"/>
              </a:ext>
            </a:extLst>
          </p:cNvPr>
          <p:cNvSpPr txBox="1"/>
          <p:nvPr/>
        </p:nvSpPr>
        <p:spPr>
          <a:xfrm>
            <a:off x="2625010" y="5938590"/>
            <a:ext cx="1385923" cy="646331"/>
          </a:xfrm>
          <a:prstGeom prst="rect">
            <a:avLst/>
          </a:prstGeom>
          <a:noFill/>
        </p:spPr>
        <p:txBody>
          <a:bodyPr wrap="square" rtlCol="0">
            <a:spAutoFit/>
          </a:bodyPr>
          <a:lstStyle/>
          <a:p>
            <a:r>
              <a:rPr lang="zh-CN" altLang="en-US" b="1" dirty="0"/>
              <a:t>可行解（</a:t>
            </a:r>
            <a:r>
              <a:rPr lang="en-US" altLang="zh-CN" b="1" dirty="0"/>
              <a:t>1,1,1,0</a:t>
            </a:r>
            <a:r>
              <a:rPr lang="zh-CN" altLang="en-US" b="1" dirty="0"/>
              <a:t>）</a:t>
            </a:r>
          </a:p>
        </p:txBody>
      </p:sp>
      <p:sp>
        <p:nvSpPr>
          <p:cNvPr id="89" name="椭圆 88">
            <a:extLst>
              <a:ext uri="{FF2B5EF4-FFF2-40B4-BE49-F238E27FC236}">
                <a16:creationId xmlns:a16="http://schemas.microsoft.com/office/drawing/2014/main" id="{B6056D8C-5792-C2AA-5951-6D2A39F693A3}"/>
              </a:ext>
            </a:extLst>
          </p:cNvPr>
          <p:cNvSpPr/>
          <p:nvPr/>
        </p:nvSpPr>
        <p:spPr>
          <a:xfrm>
            <a:off x="3410651" y="4304974"/>
            <a:ext cx="958824" cy="480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3/19</a:t>
            </a:r>
            <a:endParaRPr lang="zh-CN" altLang="en-US" b="1" dirty="0">
              <a:solidFill>
                <a:schemeClr val="tx1"/>
              </a:solidFill>
            </a:endParaRPr>
          </a:p>
        </p:txBody>
      </p:sp>
      <p:sp>
        <p:nvSpPr>
          <p:cNvPr id="123" name="流程图: 接点 122">
            <a:extLst>
              <a:ext uri="{FF2B5EF4-FFF2-40B4-BE49-F238E27FC236}">
                <a16:creationId xmlns:a16="http://schemas.microsoft.com/office/drawing/2014/main" id="{5EFE6539-75EF-75BB-0B5B-D9B7464FE7FC}"/>
              </a:ext>
            </a:extLst>
          </p:cNvPr>
          <p:cNvSpPr/>
          <p:nvPr/>
        </p:nvSpPr>
        <p:spPr>
          <a:xfrm>
            <a:off x="3654381" y="4369476"/>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4" name="椭圆 123">
            <a:extLst>
              <a:ext uri="{FF2B5EF4-FFF2-40B4-BE49-F238E27FC236}">
                <a16:creationId xmlns:a16="http://schemas.microsoft.com/office/drawing/2014/main" id="{40DFDC0C-B6FC-72CD-E548-C7C8D78DBAF2}"/>
              </a:ext>
            </a:extLst>
          </p:cNvPr>
          <p:cNvSpPr/>
          <p:nvPr/>
        </p:nvSpPr>
        <p:spPr>
          <a:xfrm>
            <a:off x="4410648" y="3230794"/>
            <a:ext cx="958824" cy="480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1/19</a:t>
            </a:r>
            <a:endParaRPr lang="zh-CN" altLang="en-US" b="1" dirty="0">
              <a:solidFill>
                <a:schemeClr val="tx1"/>
              </a:solidFill>
            </a:endParaRPr>
          </a:p>
        </p:txBody>
      </p:sp>
      <p:sp>
        <p:nvSpPr>
          <p:cNvPr id="125" name="流程图: 接点 124">
            <a:extLst>
              <a:ext uri="{FF2B5EF4-FFF2-40B4-BE49-F238E27FC236}">
                <a16:creationId xmlns:a16="http://schemas.microsoft.com/office/drawing/2014/main" id="{B6C69811-5772-6696-BE86-AAFCBE008674}"/>
              </a:ext>
            </a:extLst>
          </p:cNvPr>
          <p:cNvSpPr/>
          <p:nvPr/>
        </p:nvSpPr>
        <p:spPr>
          <a:xfrm>
            <a:off x="4692839" y="3293966"/>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6" name="椭圆 125">
            <a:extLst>
              <a:ext uri="{FF2B5EF4-FFF2-40B4-BE49-F238E27FC236}">
                <a16:creationId xmlns:a16="http://schemas.microsoft.com/office/drawing/2014/main" id="{5AED16C2-8338-0580-07FB-2076036B31D4}"/>
              </a:ext>
            </a:extLst>
          </p:cNvPr>
          <p:cNvSpPr/>
          <p:nvPr/>
        </p:nvSpPr>
        <p:spPr>
          <a:xfrm>
            <a:off x="6866395" y="2183303"/>
            <a:ext cx="958824" cy="480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0/20</a:t>
            </a:r>
            <a:endParaRPr lang="zh-CN" altLang="en-US" b="1" dirty="0">
              <a:solidFill>
                <a:schemeClr val="tx1"/>
              </a:solidFill>
            </a:endParaRPr>
          </a:p>
        </p:txBody>
      </p:sp>
      <p:sp>
        <p:nvSpPr>
          <p:cNvPr id="127" name="流程图: 接点 126">
            <a:extLst>
              <a:ext uri="{FF2B5EF4-FFF2-40B4-BE49-F238E27FC236}">
                <a16:creationId xmlns:a16="http://schemas.microsoft.com/office/drawing/2014/main" id="{CA489D75-8FA8-C85A-C2CC-4707F650F55E}"/>
              </a:ext>
            </a:extLst>
          </p:cNvPr>
          <p:cNvSpPr/>
          <p:nvPr/>
        </p:nvSpPr>
        <p:spPr>
          <a:xfrm>
            <a:off x="7164730" y="2245785"/>
            <a:ext cx="300251" cy="341194"/>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532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fade">
                                      <p:cBhvr>
                                        <p:cTn id="42" dur="500"/>
                                        <p:tgtEl>
                                          <p:spTgt spid="2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500"/>
                                        <p:tgtEl>
                                          <p:spTgt spid="1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fade">
                                      <p:cBhvr>
                                        <p:cTn id="57" dur="500"/>
                                        <p:tgtEl>
                                          <p:spTgt spid="1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500"/>
                                        <p:tgtEl>
                                          <p:spTgt spid="1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1" grpId="0" animBg="1"/>
      <p:bldP spid="82" grpId="0" animBg="1"/>
      <p:bldP spid="83" grpId="0" animBg="1"/>
      <p:bldP spid="26" grpId="0" animBg="1"/>
      <p:bldP spid="87" grpId="0" animBg="1"/>
      <p:bldP spid="89" grpId="0" animBg="1"/>
      <p:bldP spid="123" grpId="0" animBg="1"/>
      <p:bldP spid="124" grpId="0" animBg="1"/>
      <p:bldP spid="125" grpId="0" animBg="1"/>
      <p:bldP spid="126" grpId="0" animBg="1"/>
      <p:bldP spid="1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搜索空间</a:t>
            </a:r>
          </a:p>
        </p:txBody>
      </p:sp>
      <p:sp>
        <p:nvSpPr>
          <p:cNvPr id="5" name="Rectangle 4">
            <a:extLst>
              <a:ext uri="{FF2B5EF4-FFF2-40B4-BE49-F238E27FC236}">
                <a16:creationId xmlns:a16="http://schemas.microsoft.com/office/drawing/2014/main" id="{97027F72-B889-AF2A-AE42-54E2455CB3ED}"/>
              </a:ext>
            </a:extLst>
          </p:cNvPr>
          <p:cNvSpPr>
            <a:spLocks noChangeArrowheads="1"/>
          </p:cNvSpPr>
          <p:nvPr/>
        </p:nvSpPr>
        <p:spPr bwMode="auto">
          <a:xfrm>
            <a:off x="1577378" y="666018"/>
            <a:ext cx="28079454" cy="4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08F952CB-6186-9203-6780-23100C8B26CD}"/>
              </a:ext>
            </a:extLst>
          </p:cNvPr>
          <p:cNvGraphicFramePr>
            <a:graphicFrameLocks noChangeAspect="1"/>
          </p:cNvGraphicFramePr>
          <p:nvPr>
            <p:extLst>
              <p:ext uri="{D42A27DB-BD31-4B8C-83A1-F6EECF244321}">
                <p14:modId xmlns:p14="http://schemas.microsoft.com/office/powerpoint/2010/main" val="2269720585"/>
              </p:ext>
            </p:extLst>
          </p:nvPr>
        </p:nvGraphicFramePr>
        <p:xfrm>
          <a:off x="1577378" y="666019"/>
          <a:ext cx="7827880" cy="5915698"/>
        </p:xfrm>
        <a:graphic>
          <a:graphicData uri="http://schemas.openxmlformats.org/presentationml/2006/ole">
            <mc:AlternateContent xmlns:mc="http://schemas.openxmlformats.org/markup-compatibility/2006">
              <mc:Choice xmlns:v="urn:schemas-microsoft-com:vml" Requires="v">
                <p:oleObj r:id="rId3" imgW="5792724" imgH="4402836" progId="SmartDraw.2">
                  <p:embed/>
                </p:oleObj>
              </mc:Choice>
              <mc:Fallback>
                <p:oleObj r:id="rId3" imgW="5792724" imgH="4402836"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378" y="666019"/>
                        <a:ext cx="7827880" cy="5915698"/>
                      </a:xfrm>
                      <a:prstGeom prst="rect">
                        <a:avLst/>
                      </a:prstGeom>
                      <a:noFill/>
                    </p:spPr>
                  </p:pic>
                </p:oleObj>
              </mc:Fallback>
            </mc:AlternateContent>
          </a:graphicData>
        </a:graphic>
      </p:graphicFrame>
    </p:spTree>
    <p:extLst>
      <p:ext uri="{BB962C8B-B14F-4D97-AF65-F5344CB8AC3E}">
        <p14:creationId xmlns:p14="http://schemas.microsoft.com/office/powerpoint/2010/main" val="13256454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伪代码</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630958" y="819195"/>
            <a:ext cx="9146808" cy="564984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Backtrack(t)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 if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t</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&gt;n then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2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if(cv&gt;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bestv</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then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bestv</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cv</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3                             for i1 to n do</a:t>
            </a: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4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bestx</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5</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return</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6</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else</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7</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if(C(t)≤W)then x[</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8                              </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cvcv+v</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9                        </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Backtrack(t+1)</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10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cwcw-w</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cvcv-v</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11       if(B(t)&gt;</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bestv</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then 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]0</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12</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Backtrack(t+1)</a:t>
            </a:r>
          </a:p>
        </p:txBody>
      </p:sp>
    </p:spTree>
    <p:extLst>
      <p:ext uri="{BB962C8B-B14F-4D97-AF65-F5344CB8AC3E}">
        <p14:creationId xmlns:p14="http://schemas.microsoft.com/office/powerpoint/2010/main" val="2342103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复杂度分析</a:t>
            </a:r>
          </a:p>
        </p:txBody>
      </p:sp>
      <p:sp>
        <p:nvSpPr>
          <p:cNvPr id="3" name="Rectangle 2">
            <a:extLst>
              <a:ext uri="{FF2B5EF4-FFF2-40B4-BE49-F238E27FC236}">
                <a16:creationId xmlns:a16="http://schemas.microsoft.com/office/drawing/2014/main" id="{22A8E4CB-9D2D-D194-B136-1B27B2D50902}"/>
              </a:ext>
            </a:extLst>
          </p:cNvPr>
          <p:cNvSpPr>
            <a:spLocks noChangeArrowheads="1"/>
          </p:cNvSpPr>
          <p:nvPr/>
        </p:nvSpPr>
        <p:spPr bwMode="auto">
          <a:xfrm>
            <a:off x="704978" y="803867"/>
            <a:ext cx="16026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4">
            <a:extLst>
              <a:ext uri="{FF2B5EF4-FFF2-40B4-BE49-F238E27FC236}">
                <a16:creationId xmlns:a16="http://schemas.microsoft.com/office/drawing/2014/main" id="{17DF8160-FA71-DE4D-096D-4749BF2215D1}"/>
              </a:ext>
            </a:extLst>
          </p:cNvPr>
          <p:cNvSpPr>
            <a:spLocks noChangeArrowheads="1"/>
          </p:cNvSpPr>
          <p:nvPr/>
        </p:nvSpPr>
        <p:spPr bwMode="auto">
          <a:xfrm>
            <a:off x="190807" y="666018"/>
            <a:ext cx="17116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274E00B4-0977-8934-9AAE-7C2A4B162FBC}"/>
                  </a:ext>
                </a:extLst>
              </p:cNvPr>
              <p:cNvSpPr txBox="1">
                <a:spLocks noChangeArrowheads="1"/>
              </p:cNvSpPr>
              <p:nvPr/>
            </p:nvSpPr>
            <p:spPr bwMode="auto">
              <a:xfrm>
                <a:off x="853998" y="1235612"/>
                <a:ext cx="10105154" cy="347286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①空间复杂性：限界函数为</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O(1),</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最坏情况下需搜索</a:t>
                </a:r>
                <a14:m>
                  <m:oMath xmlns:m="http://schemas.openxmlformats.org/officeDocument/2006/math">
                    <m:sSup>
                      <m:sSupPr>
                        <m:ctrlP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p>
                    </m:sSup>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２个节点，需</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O(</a:t>
                </a:r>
                <a14:m>
                  <m:oMath xmlns:m="http://schemas.openxmlformats.org/officeDocument/2006/math">
                    <m:sSup>
                      <m:sSupPr>
                        <m:ctrlP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p>
                    </m:sSup>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个空间存储节点，则</a:t>
                </a: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算法空间复杂性为</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O(</a:t>
                </a:r>
                <a14:m>
                  <m:oMath xmlns:m="http://schemas.openxmlformats.org/officeDocument/2006/math">
                    <m:sSup>
                      <m:sSupPr>
                        <m:ctrlP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sup>
                    </m:sSup>
                  </m:oMath>
                </a14:m>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 )</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a:p>
                <a:pPr marL="0" lvl="0" indent="0" eaLnBrk="1" hangingPunct="1">
                  <a:lnSpc>
                    <a:spcPct val="150000"/>
                  </a:lnSpc>
                  <a:buClr>
                    <a:srgbClr val="666600"/>
                  </a:buClr>
                  <a:buNone/>
                  <a:defRPr/>
                </a:pP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②时间复杂性：限界函数时间复杂度为</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O(n),</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而最坏情况有</a:t>
                </a:r>
                <a14:m>
                  <m:oMath xmlns:m="http://schemas.openxmlformats.org/officeDocument/2006/math">
                    <m:sSup>
                      <m:sSupPr>
                        <m:ctrlPr>
                          <a:rPr lang="en-US" altLang="zh-CN" sz="2400"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m:t>
                        </m:r>
                        <m:r>
                          <a:rPr lang="en-US" altLang="zh-CN" sz="2400" b="1" i="1" kern="0" smtClea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𝟏</m:t>
                        </m:r>
                      </m:sup>
                    </m:sSup>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２个节点，若对每个节点用限界函数判断，则其时间复杂度为</a:t>
                </a:r>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O(n</a:t>
                </a:r>
                <a:r>
                  <a:rPr lang="en-US" altLang="zh-CN" sz="2400" kern="0" dirty="0">
                    <a:solidFill>
                      <a:prstClr val="black"/>
                    </a:solidFill>
                    <a:ea typeface="华文仿宋" panose="02010600040101010101" pitchFamily="2" charset="-122"/>
                    <a:cs typeface="Times New Roman" panose="02020603050405020304" pitchFamily="18" charset="0"/>
                  </a:rPr>
                  <a:t> </a:t>
                </a:r>
                <a14:m>
                  <m:oMath xmlns:m="http://schemas.openxmlformats.org/officeDocument/2006/math">
                    <m:sSup>
                      <m:sSupPr>
                        <m:ctrlP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i="1" kern="0">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𝒏</m:t>
                        </m:r>
                      </m:sup>
                    </m:sSup>
                  </m:oMath>
                </a14:m>
                <a:r>
                  <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a:t>
                </a:r>
                <a:r>
                  <a:rPr lang="zh-CN" altLang="en-US"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rPr>
                  <a:t>而算法中时间复杂度主要依赖 限界函数，则</a:t>
                </a: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算法的时间复杂度为</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O(n</a:t>
                </a:r>
                <a:r>
                  <a:rPr lang="en-US" altLang="zh-CN" sz="2400" kern="0" dirty="0">
                    <a:solidFill>
                      <a:srgbClr val="FF0000"/>
                    </a:solidFill>
                    <a:ea typeface="华文仿宋" panose="02010600040101010101" pitchFamily="2" charset="-122"/>
                    <a:cs typeface="Times New Roman" panose="02020603050405020304" pitchFamily="18" charset="0"/>
                  </a:rPr>
                  <a:t> </a:t>
                </a:r>
                <a14:m>
                  <m:oMath xmlns:m="http://schemas.openxmlformats.org/officeDocument/2006/math">
                    <m:sSup>
                      <m:sSupPr>
                        <m:ctrlP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ctrlPr>
                      </m:sSupPr>
                      <m:e>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𝟐</m:t>
                        </m:r>
                      </m:e>
                      <m:sup>
                        <m:r>
                          <a:rPr lang="en-US" altLang="zh-CN" sz="2400" i="1" ker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𝒏</m:t>
                        </m:r>
                      </m:sup>
                    </m:sSup>
                  </m:oMath>
                </a14:m>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kern="0" dirty="0">
                  <a:solidFill>
                    <a:prstClr val="black"/>
                  </a:solidFill>
                  <a:latin typeface="Cambria" panose="02040503050406030204" pitchFamily="18" charset="0"/>
                  <a:ea typeface="华文仿宋" panose="02010600040101010101" pitchFamily="2" charset="-122"/>
                  <a:cs typeface="Times New Roman" panose="02020603050405020304" pitchFamily="18" charset="0"/>
                </a:endParaRPr>
              </a:p>
            </p:txBody>
          </p:sp>
        </mc:Choice>
        <mc:Fallback xmlns="">
          <p:sp>
            <p:nvSpPr>
              <p:cNvPr id="7" name="Rectangle 5">
                <a:extLst>
                  <a:ext uri="{FF2B5EF4-FFF2-40B4-BE49-F238E27FC236}">
                    <a16:creationId xmlns:a16="http://schemas.microsoft.com/office/drawing/2014/main" id="{274E00B4-0977-8934-9AAE-7C2A4B162FBC}"/>
                  </a:ext>
                </a:extLst>
              </p:cNvPr>
              <p:cNvSpPr txBox="1">
                <a:spLocks noRot="1" noChangeAspect="1" noMove="1" noResize="1" noEditPoints="1" noAdjustHandles="1" noChangeArrowheads="1" noChangeShapeType="1" noTextEdit="1"/>
              </p:cNvSpPr>
              <p:nvPr/>
            </p:nvSpPr>
            <p:spPr bwMode="auto">
              <a:xfrm>
                <a:off x="853998" y="1235612"/>
                <a:ext cx="10105154" cy="3472866"/>
              </a:xfrm>
              <a:prstGeom prst="rect">
                <a:avLst/>
              </a:prstGeom>
              <a:blipFill>
                <a:blip r:embed="rId3"/>
                <a:stretch>
                  <a:fillRect l="-905" r="-398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2478262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664887"/>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16647" y="1723796"/>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三、图的</a:t>
              </a: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M</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着色问题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06835" y="3471102"/>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五、</a:t>
              </a:r>
              <a:r>
                <a:rPr kumimoji="0" lang="en-US" altLang="zh-CN"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0-1</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背包问题</a:t>
              </a: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37442" y="5232694"/>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七、回溯算法效率分析</a:t>
              </a:r>
            </a:p>
          </p:txBody>
        </p:sp>
      </p:grpSp>
      <p:grpSp>
        <p:nvGrpSpPr>
          <p:cNvPr id="33" name="Group 18">
            <a:extLst>
              <a:ext uri="{FF2B5EF4-FFF2-40B4-BE49-F238E27FC236}">
                <a16:creationId xmlns:a16="http://schemas.microsoft.com/office/drawing/2014/main" id="{107039F9-7DE4-8315-9926-E575082D0408}"/>
              </a:ext>
            </a:extLst>
          </p:cNvPr>
          <p:cNvGrpSpPr>
            <a:grpSpLocks/>
          </p:cNvGrpSpPr>
          <p:nvPr/>
        </p:nvGrpSpPr>
        <p:grpSpPr bwMode="auto">
          <a:xfrm>
            <a:off x="3208709" y="2582644"/>
            <a:ext cx="6127750" cy="682625"/>
            <a:chOff x="0" y="0"/>
            <a:chExt cx="9810" cy="1634"/>
          </a:xfrm>
        </p:grpSpPr>
        <p:grpSp>
          <p:nvGrpSpPr>
            <p:cNvPr id="34" name="Group 19">
              <a:extLst>
                <a:ext uri="{FF2B5EF4-FFF2-40B4-BE49-F238E27FC236}">
                  <a16:creationId xmlns:a16="http://schemas.microsoft.com/office/drawing/2014/main" id="{4916D662-8280-315F-0863-DE9175A0AFFF}"/>
                </a:ext>
              </a:extLst>
            </p:cNvPr>
            <p:cNvGrpSpPr>
              <a:grpSpLocks/>
            </p:cNvGrpSpPr>
            <p:nvPr/>
          </p:nvGrpSpPr>
          <p:grpSpPr bwMode="auto">
            <a:xfrm>
              <a:off x="0" y="0"/>
              <a:ext cx="9810" cy="1634"/>
              <a:chOff x="0" y="90"/>
              <a:chExt cx="6228000" cy="1038263"/>
            </a:xfrm>
          </p:grpSpPr>
          <p:sp>
            <p:nvSpPr>
              <p:cNvPr id="36" name="AutoShape 3">
                <a:extLst>
                  <a:ext uri="{FF2B5EF4-FFF2-40B4-BE49-F238E27FC236}">
                    <a16:creationId xmlns:a16="http://schemas.microsoft.com/office/drawing/2014/main" id="{56E930FE-DB96-211D-3C42-D0402A73DBD7}"/>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7" name="AutoShape 3">
                <a:extLst>
                  <a:ext uri="{FF2B5EF4-FFF2-40B4-BE49-F238E27FC236}">
                    <a16:creationId xmlns:a16="http://schemas.microsoft.com/office/drawing/2014/main" id="{B51D69DE-C016-EBD8-5B9F-FE780DAD8C24}"/>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5" name="Rectangle 13">
              <a:extLst>
                <a:ext uri="{FF2B5EF4-FFF2-40B4-BE49-F238E27FC236}">
                  <a16:creationId xmlns:a16="http://schemas.microsoft.com/office/drawing/2014/main" id="{93920372-E05F-C775-1783-9D8DA563F406}"/>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四、货箱装载问题</a:t>
              </a:r>
            </a:p>
          </p:txBody>
        </p:sp>
      </p:grpSp>
      <p:grpSp>
        <p:nvGrpSpPr>
          <p:cNvPr id="38" name="Group 18">
            <a:extLst>
              <a:ext uri="{FF2B5EF4-FFF2-40B4-BE49-F238E27FC236}">
                <a16:creationId xmlns:a16="http://schemas.microsoft.com/office/drawing/2014/main" id="{475344F5-13ED-892F-624C-BD3B1D43FF62}"/>
              </a:ext>
            </a:extLst>
          </p:cNvPr>
          <p:cNvGrpSpPr>
            <a:grpSpLocks/>
          </p:cNvGrpSpPr>
          <p:nvPr/>
        </p:nvGrpSpPr>
        <p:grpSpPr bwMode="auto">
          <a:xfrm>
            <a:off x="3204961" y="4326529"/>
            <a:ext cx="6127750" cy="682625"/>
            <a:chOff x="0" y="0"/>
            <a:chExt cx="9810" cy="1634"/>
          </a:xfrm>
        </p:grpSpPr>
        <p:grpSp>
          <p:nvGrpSpPr>
            <p:cNvPr id="39" name="Group 19">
              <a:extLst>
                <a:ext uri="{FF2B5EF4-FFF2-40B4-BE49-F238E27FC236}">
                  <a16:creationId xmlns:a16="http://schemas.microsoft.com/office/drawing/2014/main" id="{D231F440-EE8E-0F43-D696-D7444803B10C}"/>
                </a:ext>
              </a:extLst>
            </p:cNvPr>
            <p:cNvGrpSpPr>
              <a:grpSpLocks/>
            </p:cNvGrpSpPr>
            <p:nvPr/>
          </p:nvGrpSpPr>
          <p:grpSpPr bwMode="auto">
            <a:xfrm>
              <a:off x="0" y="0"/>
              <a:ext cx="9810" cy="1634"/>
              <a:chOff x="0" y="90"/>
              <a:chExt cx="6228000" cy="1038263"/>
            </a:xfrm>
          </p:grpSpPr>
          <p:sp>
            <p:nvSpPr>
              <p:cNvPr id="41" name="AutoShape 3">
                <a:extLst>
                  <a:ext uri="{FF2B5EF4-FFF2-40B4-BE49-F238E27FC236}">
                    <a16:creationId xmlns:a16="http://schemas.microsoft.com/office/drawing/2014/main" id="{CEBDF8B8-1DB7-64F6-6F7F-9C0DC66C3A4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2" name="AutoShape 3">
                <a:extLst>
                  <a:ext uri="{FF2B5EF4-FFF2-40B4-BE49-F238E27FC236}">
                    <a16:creationId xmlns:a16="http://schemas.microsoft.com/office/drawing/2014/main" id="{FBD784E7-AE76-64DF-7E7A-49FE6FF0AC10}"/>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40" name="Rectangle 13">
              <a:extLst>
                <a:ext uri="{FF2B5EF4-FFF2-40B4-BE49-F238E27FC236}">
                  <a16:creationId xmlns:a16="http://schemas.microsoft.com/office/drawing/2014/main" id="{5816EBA2-44AD-B68D-F4F3-DBB9A499CCE4}"/>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六、全排列问题</a:t>
              </a:r>
            </a:p>
          </p:txBody>
        </p:sp>
      </p:grpSp>
    </p:spTree>
    <p:extLst>
      <p:ext uri="{BB962C8B-B14F-4D97-AF65-F5344CB8AC3E}">
        <p14:creationId xmlns:p14="http://schemas.microsoft.com/office/powerpoint/2010/main" val="11415983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问题定义</a:t>
            </a: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9"/>
            <a:ext cx="10759039" cy="175395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a:t>
            </a:r>
            <a:r>
              <a:rPr lang="zh-CN" altLang="en-US" sz="2400" dirty="0">
                <a:solidFill>
                  <a:prstClr val="black"/>
                </a:solidFill>
                <a:latin typeface="Cambria" panose="02040503050406030204" pitchFamily="18" charset="0"/>
                <a:ea typeface="华文仿宋" panose="02010600040101010101" pitchFamily="2" charset="-122"/>
              </a:rPr>
              <a:t>有一个含</a:t>
            </a:r>
            <a:r>
              <a:rPr lang="en-US" altLang="zh-CN" sz="2400" dirty="0">
                <a:solidFill>
                  <a:prstClr val="black"/>
                </a:solidFill>
                <a:latin typeface="Cambria" panose="02040503050406030204" pitchFamily="18" charset="0"/>
                <a:ea typeface="华文仿宋" panose="02010600040101010101" pitchFamily="2" charset="-122"/>
              </a:rPr>
              <a:t>n</a:t>
            </a:r>
            <a:r>
              <a:rPr lang="zh-CN" altLang="en-US" sz="2400" dirty="0">
                <a:solidFill>
                  <a:prstClr val="black"/>
                </a:solidFill>
                <a:latin typeface="Cambria" panose="02040503050406030204" pitchFamily="18" charset="0"/>
                <a:ea typeface="华文仿宋" panose="02010600040101010101" pitchFamily="2" charset="-122"/>
              </a:rPr>
              <a:t>个整数的数组</a:t>
            </a:r>
            <a:r>
              <a:rPr lang="en-US" altLang="zh-CN" sz="2400" dirty="0">
                <a:solidFill>
                  <a:prstClr val="black"/>
                </a:solidFill>
                <a:latin typeface="Cambria" panose="02040503050406030204" pitchFamily="18" charset="0"/>
                <a:ea typeface="华文仿宋" panose="02010600040101010101" pitchFamily="2" charset="-122"/>
              </a:rPr>
              <a:t>a</a:t>
            </a:r>
            <a:r>
              <a:rPr lang="zh-CN" altLang="en-US" sz="2400" dirty="0">
                <a:solidFill>
                  <a:prstClr val="black"/>
                </a:solidFill>
                <a:latin typeface="Cambria" panose="02040503050406030204" pitchFamily="18" charset="0"/>
                <a:ea typeface="华文仿宋" panose="02010600040101010101" pitchFamily="2" charset="-122"/>
              </a:rPr>
              <a:t>，所有元素均不相同，求其所有元素的全排列</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全排列</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919704" y="3004237"/>
            <a:ext cx="8444803" cy="24002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kern="0" dirty="0">
                <a:solidFill>
                  <a:srgbClr val="FF0000"/>
                </a:solidFill>
                <a:latin typeface="华文仿宋" panose="02010600040101010101" pitchFamily="2" charset="-122"/>
                <a:ea typeface="华文仿宋" panose="02010600040101010101" pitchFamily="2" charset="-122"/>
              </a:rPr>
              <a:t>例如：</a:t>
            </a:r>
            <a:r>
              <a:rPr lang="en-US" altLang="zh-CN" kern="0" dirty="0">
                <a:latin typeface="华文仿宋" panose="02010600040101010101" pitchFamily="2" charset="-122"/>
                <a:ea typeface="华文仿宋" panose="02010600040101010101" pitchFamily="2" charset="-122"/>
              </a:rPr>
              <a:t>n=3</a:t>
            </a:r>
            <a:r>
              <a:rPr lang="zh-CN" altLang="en-US" kern="0" dirty="0">
                <a:latin typeface="华文仿宋" panose="02010600040101010101" pitchFamily="2" charset="-122"/>
                <a:ea typeface="华文仿宋" panose="02010600040101010101" pitchFamily="2" charset="-122"/>
              </a:rPr>
              <a:t>，</a:t>
            </a:r>
            <a:r>
              <a:rPr lang="en-US" altLang="zh-CN" kern="0" dirty="0">
                <a:latin typeface="华文仿宋" panose="02010600040101010101" pitchFamily="2" charset="-122"/>
                <a:ea typeface="华文仿宋" panose="02010600040101010101" pitchFamily="2" charset="-122"/>
              </a:rPr>
              <a:t>a[]={1,2,3}</a:t>
            </a: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全排列：</a:t>
            </a:r>
            <a:endParaRPr lang="en-US" altLang="zh-CN" kern="0" dirty="0">
              <a:solidFill>
                <a:srgbClr val="FF0000"/>
              </a:solidFill>
              <a:latin typeface="华文仿宋" panose="02010600040101010101" pitchFamily="2" charset="-122"/>
              <a:ea typeface="华文仿宋" panose="02010600040101010101" pitchFamily="2" charset="-122"/>
            </a:endParaRPr>
          </a:p>
          <a:p>
            <a:pPr marL="0" marR="0" lvl="0" indent="0" algn="ctr" defTabSz="914400" rtl="0" eaLnBrk="1" fontAlgn="base" latinLnBrk="0" hangingPunct="1">
              <a:lnSpc>
                <a:spcPct val="100000"/>
              </a:lnSpc>
              <a:spcBef>
                <a:spcPct val="20000"/>
              </a:spcBef>
              <a:spcAft>
                <a:spcPct val="0"/>
              </a:spcAft>
              <a:buClr>
                <a:srgbClr val="666600"/>
              </a:buClr>
              <a:buSzPct val="75000"/>
              <a:buNone/>
              <a:tabLst/>
              <a:defRPr/>
            </a:pPr>
            <a:r>
              <a:rPr lang="en-US" altLang="zh-CN" kern="0" dirty="0">
                <a:latin typeface="华文仿宋" panose="02010600040101010101" pitchFamily="2" charset="-122"/>
                <a:ea typeface="华文仿宋" panose="02010600040101010101" pitchFamily="2" charset="-122"/>
              </a:rPr>
              <a:t>(1,2,3)   (1,3,2)   (2,3,1)</a:t>
            </a:r>
          </a:p>
          <a:p>
            <a:pPr marL="0" marR="0" lvl="0" indent="0" algn="ctr" defTabSz="914400" rtl="0" eaLnBrk="1" fontAlgn="base" latinLnBrk="0" hangingPunct="1">
              <a:lnSpc>
                <a:spcPct val="100000"/>
              </a:lnSpc>
              <a:spcBef>
                <a:spcPct val="20000"/>
              </a:spcBef>
              <a:spcAft>
                <a:spcPct val="0"/>
              </a:spcAft>
              <a:buClr>
                <a:srgbClr val="666600"/>
              </a:buClr>
              <a:buSzPct val="75000"/>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(2,1,3)   (3,1,2)   (3,2,1)</a:t>
            </a:r>
          </a:p>
        </p:txBody>
      </p:sp>
    </p:spTree>
    <p:extLst>
      <p:ext uri="{BB962C8B-B14F-4D97-AF65-F5344CB8AC3E}">
        <p14:creationId xmlns:p14="http://schemas.microsoft.com/office/powerpoint/2010/main" val="33006340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求解过程</a:t>
            </a:r>
          </a:p>
        </p:txBody>
      </p:sp>
      <p:sp>
        <p:nvSpPr>
          <p:cNvPr id="2" name="文本框 1">
            <a:extLst>
              <a:ext uri="{FF2B5EF4-FFF2-40B4-BE49-F238E27FC236}">
                <a16:creationId xmlns:a16="http://schemas.microsoft.com/office/drawing/2014/main" id="{E40A037F-8FCD-AC65-21E4-E5BE6F717F52}"/>
              </a:ext>
            </a:extLst>
          </p:cNvPr>
          <p:cNvSpPr txBox="1"/>
          <p:nvPr/>
        </p:nvSpPr>
        <p:spPr>
          <a:xfrm>
            <a:off x="5343510" y="116882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a={1,2,3}</a:t>
            </a:r>
            <a:endParaRPr lang="zh-CN" altLang="en-US" sz="2200" b="1" dirty="0">
              <a:latin typeface="Cambria" panose="02040503050406030204" pitchFamily="18" charset="0"/>
              <a:ea typeface="华文仿宋" panose="02010600040101010101" pitchFamily="2" charset="-122"/>
            </a:endParaRPr>
          </a:p>
        </p:txBody>
      </p:sp>
      <p:sp>
        <p:nvSpPr>
          <p:cNvPr id="8" name="文本框 7">
            <a:extLst>
              <a:ext uri="{FF2B5EF4-FFF2-40B4-BE49-F238E27FC236}">
                <a16:creationId xmlns:a16="http://schemas.microsoft.com/office/drawing/2014/main" id="{42032A66-2502-4950-8333-189C95F044C8}"/>
              </a:ext>
            </a:extLst>
          </p:cNvPr>
          <p:cNvSpPr txBox="1"/>
          <p:nvPr/>
        </p:nvSpPr>
        <p:spPr>
          <a:xfrm>
            <a:off x="2739590" y="2499813"/>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,2,3}</a:t>
            </a:r>
            <a:endParaRPr lang="zh-CN" altLang="en-US" sz="2200" b="1" dirty="0">
              <a:latin typeface="Cambria" panose="02040503050406030204" pitchFamily="18" charset="0"/>
              <a:ea typeface="华文仿宋" panose="02010600040101010101" pitchFamily="2" charset="-122"/>
            </a:endParaRPr>
          </a:p>
        </p:txBody>
      </p:sp>
      <p:cxnSp>
        <p:nvCxnSpPr>
          <p:cNvPr id="9" name="直接连接符 8">
            <a:extLst>
              <a:ext uri="{FF2B5EF4-FFF2-40B4-BE49-F238E27FC236}">
                <a16:creationId xmlns:a16="http://schemas.microsoft.com/office/drawing/2014/main" id="{30341A9D-024E-830A-ED74-9189B96B2D2E}"/>
              </a:ext>
            </a:extLst>
          </p:cNvPr>
          <p:cNvCxnSpPr>
            <a:cxnSpLocks/>
            <a:stCxn id="2" idx="2"/>
            <a:endCxn id="8" idx="0"/>
          </p:cNvCxnSpPr>
          <p:nvPr/>
        </p:nvCxnSpPr>
        <p:spPr>
          <a:xfrm flipH="1">
            <a:off x="3421979" y="1599708"/>
            <a:ext cx="2603920" cy="900105"/>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F3B24D-1641-44B9-1D0C-FFE421BB3F70}"/>
              </a:ext>
            </a:extLst>
          </p:cNvPr>
          <p:cNvSpPr txBox="1"/>
          <p:nvPr/>
        </p:nvSpPr>
        <p:spPr>
          <a:xfrm>
            <a:off x="26238" y="1618874"/>
            <a:ext cx="1692322" cy="430887"/>
          </a:xfrm>
          <a:prstGeom prst="rect">
            <a:avLst/>
          </a:prstGeom>
          <a:noFill/>
        </p:spPr>
        <p:txBody>
          <a:bodyPr wrap="square" rtlCol="0">
            <a:spAutoFit/>
          </a:bodyPr>
          <a:lstStyle/>
          <a:p>
            <a:r>
              <a:rPr lang="en-US" altLang="zh-CN" sz="2200" b="1" dirty="0">
                <a:solidFill>
                  <a:srgbClr val="0070C0"/>
                </a:solidFill>
                <a:latin typeface="Cambria" panose="02040503050406030204" pitchFamily="18" charset="0"/>
                <a:ea typeface="华文仿宋" panose="02010600040101010101" pitchFamily="2" charset="-122"/>
              </a:rPr>
              <a:t>1.</a:t>
            </a:r>
            <a:r>
              <a:rPr lang="zh-CN" altLang="en-US" sz="2200" b="1" dirty="0">
                <a:solidFill>
                  <a:srgbClr val="0070C0"/>
                </a:solidFill>
                <a:latin typeface="Cambria" panose="02040503050406030204" pitchFamily="18" charset="0"/>
                <a:ea typeface="华文仿宋" panose="02010600040101010101" pitchFamily="2" charset="-122"/>
              </a:rPr>
              <a:t>确定</a:t>
            </a:r>
            <a:r>
              <a:rPr lang="en-US" altLang="zh-CN" sz="2200" b="1" dirty="0">
                <a:solidFill>
                  <a:srgbClr val="0070C0"/>
                </a:solidFill>
                <a:latin typeface="Cambria" panose="02040503050406030204" pitchFamily="18" charset="0"/>
                <a:ea typeface="华文仿宋" panose="02010600040101010101" pitchFamily="2" charset="-122"/>
              </a:rPr>
              <a:t>a[0]</a:t>
            </a:r>
            <a:endParaRPr lang="zh-CN" altLang="en-US" sz="2200" b="1" dirty="0">
              <a:solidFill>
                <a:srgbClr val="0070C0"/>
              </a:solidFill>
              <a:latin typeface="Cambria" panose="02040503050406030204" pitchFamily="18" charset="0"/>
              <a:ea typeface="华文仿宋" panose="02010600040101010101" pitchFamily="2" charset="-122"/>
            </a:endParaRPr>
          </a:p>
        </p:txBody>
      </p:sp>
      <p:sp>
        <p:nvSpPr>
          <p:cNvPr id="12" name="文本框 11">
            <a:extLst>
              <a:ext uri="{FF2B5EF4-FFF2-40B4-BE49-F238E27FC236}">
                <a16:creationId xmlns:a16="http://schemas.microsoft.com/office/drawing/2014/main" id="{200F6B50-DB5F-1A2F-FF97-5C61B74BA500}"/>
              </a:ext>
            </a:extLst>
          </p:cNvPr>
          <p:cNvSpPr txBox="1"/>
          <p:nvPr/>
        </p:nvSpPr>
        <p:spPr>
          <a:xfrm>
            <a:off x="4667945" y="167162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cxnSp>
        <p:nvCxnSpPr>
          <p:cNvPr id="14" name="直接箭头连接符 13">
            <a:extLst>
              <a:ext uri="{FF2B5EF4-FFF2-40B4-BE49-F238E27FC236}">
                <a16:creationId xmlns:a16="http://schemas.microsoft.com/office/drawing/2014/main" id="{59230482-5A98-F38F-4206-C20760F0EAFF}"/>
              </a:ext>
            </a:extLst>
          </p:cNvPr>
          <p:cNvCxnSpPr>
            <a:cxnSpLocks/>
            <a:stCxn id="11" idx="3"/>
          </p:cNvCxnSpPr>
          <p:nvPr/>
        </p:nvCxnSpPr>
        <p:spPr>
          <a:xfrm>
            <a:off x="1718560" y="1834318"/>
            <a:ext cx="962373"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F40B678-3FFE-031D-25DC-7FF61DEEE7A5}"/>
              </a:ext>
            </a:extLst>
          </p:cNvPr>
          <p:cNvSpPr txBox="1"/>
          <p:nvPr/>
        </p:nvSpPr>
        <p:spPr>
          <a:xfrm>
            <a:off x="5630018" y="2480647"/>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,1,3}</a:t>
            </a:r>
            <a:endParaRPr lang="zh-CN" altLang="en-US" sz="2200" b="1" dirty="0">
              <a:latin typeface="Cambria" panose="02040503050406030204" pitchFamily="18" charset="0"/>
              <a:ea typeface="华文仿宋" panose="02010600040101010101" pitchFamily="2" charset="-122"/>
            </a:endParaRPr>
          </a:p>
        </p:txBody>
      </p:sp>
      <p:cxnSp>
        <p:nvCxnSpPr>
          <p:cNvPr id="17" name="直接连接符 16">
            <a:extLst>
              <a:ext uri="{FF2B5EF4-FFF2-40B4-BE49-F238E27FC236}">
                <a16:creationId xmlns:a16="http://schemas.microsoft.com/office/drawing/2014/main" id="{455E1F8E-6B99-FDF6-621F-C75B208CF942}"/>
              </a:ext>
            </a:extLst>
          </p:cNvPr>
          <p:cNvCxnSpPr>
            <a:stCxn id="2" idx="2"/>
            <a:endCxn id="15" idx="0"/>
          </p:cNvCxnSpPr>
          <p:nvPr/>
        </p:nvCxnSpPr>
        <p:spPr>
          <a:xfrm>
            <a:off x="6025899" y="1599708"/>
            <a:ext cx="286508" cy="880939"/>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38A83DE-F717-1C60-E16A-39268629FB0E}"/>
              </a:ext>
            </a:extLst>
          </p:cNvPr>
          <p:cNvSpPr txBox="1"/>
          <p:nvPr/>
        </p:nvSpPr>
        <p:spPr>
          <a:xfrm>
            <a:off x="5719548" y="183431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19" name="文本框 18">
            <a:extLst>
              <a:ext uri="{FF2B5EF4-FFF2-40B4-BE49-F238E27FC236}">
                <a16:creationId xmlns:a16="http://schemas.microsoft.com/office/drawing/2014/main" id="{64B5FEAE-3A1B-5D51-C011-675CF2314042}"/>
              </a:ext>
            </a:extLst>
          </p:cNvPr>
          <p:cNvSpPr txBox="1"/>
          <p:nvPr/>
        </p:nvSpPr>
        <p:spPr>
          <a:xfrm>
            <a:off x="8343271" y="2499812"/>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,2,1}</a:t>
            </a:r>
            <a:endParaRPr lang="zh-CN" altLang="en-US" sz="2200" b="1" dirty="0">
              <a:latin typeface="Cambria" panose="02040503050406030204" pitchFamily="18" charset="0"/>
              <a:ea typeface="华文仿宋" panose="02010600040101010101" pitchFamily="2" charset="-122"/>
            </a:endParaRPr>
          </a:p>
        </p:txBody>
      </p:sp>
      <p:cxnSp>
        <p:nvCxnSpPr>
          <p:cNvPr id="21" name="直接连接符 20">
            <a:extLst>
              <a:ext uri="{FF2B5EF4-FFF2-40B4-BE49-F238E27FC236}">
                <a16:creationId xmlns:a16="http://schemas.microsoft.com/office/drawing/2014/main" id="{A2FD6AE6-B166-D5CE-89B0-4202C103F8A8}"/>
              </a:ext>
            </a:extLst>
          </p:cNvPr>
          <p:cNvCxnSpPr>
            <a:stCxn id="2" idx="2"/>
            <a:endCxn id="19" idx="0"/>
          </p:cNvCxnSpPr>
          <p:nvPr/>
        </p:nvCxnSpPr>
        <p:spPr>
          <a:xfrm>
            <a:off x="6025899" y="1599708"/>
            <a:ext cx="2999761" cy="900104"/>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93A3A34-0AC3-5E49-C1EF-2D5B2075EA78}"/>
              </a:ext>
            </a:extLst>
          </p:cNvPr>
          <p:cNvSpPr txBox="1"/>
          <p:nvPr/>
        </p:nvSpPr>
        <p:spPr>
          <a:xfrm>
            <a:off x="6681714" y="1638040"/>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23" name="文本框 22">
            <a:extLst>
              <a:ext uri="{FF2B5EF4-FFF2-40B4-BE49-F238E27FC236}">
                <a16:creationId xmlns:a16="http://schemas.microsoft.com/office/drawing/2014/main" id="{DB8D0445-8612-3418-B4F7-8173D568724B}"/>
              </a:ext>
            </a:extLst>
          </p:cNvPr>
          <p:cNvSpPr txBox="1"/>
          <p:nvPr/>
        </p:nvSpPr>
        <p:spPr>
          <a:xfrm>
            <a:off x="134521" y="3257268"/>
            <a:ext cx="1692322" cy="430887"/>
          </a:xfrm>
          <a:prstGeom prst="rect">
            <a:avLst/>
          </a:prstGeom>
          <a:noFill/>
        </p:spPr>
        <p:txBody>
          <a:bodyPr wrap="square" rtlCol="0">
            <a:spAutoFit/>
          </a:bodyPr>
          <a:lstStyle/>
          <a:p>
            <a:r>
              <a:rPr lang="en-US" altLang="zh-CN" sz="2200" b="1" dirty="0">
                <a:solidFill>
                  <a:srgbClr val="0070C0"/>
                </a:solidFill>
                <a:latin typeface="Cambria" panose="02040503050406030204" pitchFamily="18" charset="0"/>
                <a:ea typeface="华文仿宋" panose="02010600040101010101" pitchFamily="2" charset="-122"/>
              </a:rPr>
              <a:t>2.</a:t>
            </a:r>
            <a:r>
              <a:rPr lang="zh-CN" altLang="en-US" sz="2200" b="1" dirty="0">
                <a:solidFill>
                  <a:srgbClr val="0070C0"/>
                </a:solidFill>
                <a:latin typeface="Cambria" panose="02040503050406030204" pitchFamily="18" charset="0"/>
                <a:ea typeface="华文仿宋" panose="02010600040101010101" pitchFamily="2" charset="-122"/>
              </a:rPr>
              <a:t>确定</a:t>
            </a:r>
            <a:r>
              <a:rPr lang="en-US" altLang="zh-CN" sz="2200" b="1" dirty="0">
                <a:solidFill>
                  <a:srgbClr val="0070C0"/>
                </a:solidFill>
                <a:latin typeface="Cambria" panose="02040503050406030204" pitchFamily="18" charset="0"/>
                <a:ea typeface="华文仿宋" panose="02010600040101010101" pitchFamily="2" charset="-122"/>
              </a:rPr>
              <a:t>a[1]</a:t>
            </a:r>
            <a:endParaRPr lang="zh-CN" altLang="en-US" sz="2200" b="1" dirty="0">
              <a:solidFill>
                <a:srgbClr val="0070C0"/>
              </a:solidFill>
              <a:latin typeface="Cambria" panose="02040503050406030204" pitchFamily="18" charset="0"/>
              <a:ea typeface="华文仿宋" panose="02010600040101010101" pitchFamily="2" charset="-122"/>
            </a:endParaRPr>
          </a:p>
        </p:txBody>
      </p:sp>
      <p:cxnSp>
        <p:nvCxnSpPr>
          <p:cNvPr id="24" name="直接箭头连接符 23">
            <a:extLst>
              <a:ext uri="{FF2B5EF4-FFF2-40B4-BE49-F238E27FC236}">
                <a16:creationId xmlns:a16="http://schemas.microsoft.com/office/drawing/2014/main" id="{01935EF7-81F6-5DBC-25AB-10999C7FA96B}"/>
              </a:ext>
            </a:extLst>
          </p:cNvPr>
          <p:cNvCxnSpPr>
            <a:cxnSpLocks/>
          </p:cNvCxnSpPr>
          <p:nvPr/>
        </p:nvCxnSpPr>
        <p:spPr>
          <a:xfrm flipV="1">
            <a:off x="1608904" y="3472710"/>
            <a:ext cx="532899" cy="1"/>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EB57099B-4C7D-FFB5-ACFF-32CEE95DE3A3}"/>
              </a:ext>
            </a:extLst>
          </p:cNvPr>
          <p:cNvSpPr txBox="1"/>
          <p:nvPr/>
        </p:nvSpPr>
        <p:spPr>
          <a:xfrm>
            <a:off x="1718560"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,3}</a:t>
            </a:r>
            <a:endParaRPr lang="zh-CN" altLang="en-US" sz="2200" b="1" dirty="0">
              <a:latin typeface="Cambria" panose="02040503050406030204" pitchFamily="18" charset="0"/>
              <a:ea typeface="华文仿宋" panose="02010600040101010101" pitchFamily="2" charset="-122"/>
            </a:endParaRPr>
          </a:p>
        </p:txBody>
      </p:sp>
      <p:sp>
        <p:nvSpPr>
          <p:cNvPr id="29" name="文本框 28">
            <a:extLst>
              <a:ext uri="{FF2B5EF4-FFF2-40B4-BE49-F238E27FC236}">
                <a16:creationId xmlns:a16="http://schemas.microsoft.com/office/drawing/2014/main" id="{07B455D6-5F06-B114-9F95-BBF7D4B307AF}"/>
              </a:ext>
            </a:extLst>
          </p:cNvPr>
          <p:cNvSpPr txBox="1"/>
          <p:nvPr/>
        </p:nvSpPr>
        <p:spPr>
          <a:xfrm>
            <a:off x="3177838" y="361536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,2}</a:t>
            </a:r>
            <a:endParaRPr lang="zh-CN" altLang="en-US" sz="2200" b="1" dirty="0">
              <a:latin typeface="Cambria" panose="02040503050406030204" pitchFamily="18" charset="0"/>
              <a:ea typeface="华文仿宋" panose="02010600040101010101" pitchFamily="2" charset="-122"/>
            </a:endParaRPr>
          </a:p>
        </p:txBody>
      </p:sp>
      <p:cxnSp>
        <p:nvCxnSpPr>
          <p:cNvPr id="36" name="直接连接符 35">
            <a:extLst>
              <a:ext uri="{FF2B5EF4-FFF2-40B4-BE49-F238E27FC236}">
                <a16:creationId xmlns:a16="http://schemas.microsoft.com/office/drawing/2014/main" id="{BB4D8510-12B1-9481-EB1E-D622983758D3}"/>
              </a:ext>
            </a:extLst>
          </p:cNvPr>
          <p:cNvCxnSpPr>
            <a:stCxn id="8" idx="2"/>
            <a:endCxn id="27" idx="0"/>
          </p:cNvCxnSpPr>
          <p:nvPr/>
        </p:nvCxnSpPr>
        <p:spPr>
          <a:xfrm flipH="1">
            <a:off x="2400949" y="2930700"/>
            <a:ext cx="1021030" cy="68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E88B392-BC75-9606-01C7-C1032810F472}"/>
              </a:ext>
            </a:extLst>
          </p:cNvPr>
          <p:cNvCxnSpPr>
            <a:stCxn id="8" idx="2"/>
            <a:endCxn id="29" idx="0"/>
          </p:cNvCxnSpPr>
          <p:nvPr/>
        </p:nvCxnSpPr>
        <p:spPr>
          <a:xfrm>
            <a:off x="3421979" y="2930700"/>
            <a:ext cx="438248" cy="684661"/>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F790AE6-ECED-7D29-713C-E57A3962D7F9}"/>
              </a:ext>
            </a:extLst>
          </p:cNvPr>
          <p:cNvSpPr txBox="1"/>
          <p:nvPr/>
        </p:nvSpPr>
        <p:spPr>
          <a:xfrm>
            <a:off x="4834885"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,3}</a:t>
            </a:r>
            <a:endParaRPr lang="zh-CN" altLang="en-US" sz="2200" b="1" dirty="0">
              <a:latin typeface="Cambria" panose="02040503050406030204" pitchFamily="18" charset="0"/>
              <a:ea typeface="华文仿宋" panose="02010600040101010101" pitchFamily="2" charset="-122"/>
            </a:endParaRPr>
          </a:p>
        </p:txBody>
      </p:sp>
      <p:sp>
        <p:nvSpPr>
          <p:cNvPr id="40" name="文本框 39">
            <a:extLst>
              <a:ext uri="{FF2B5EF4-FFF2-40B4-BE49-F238E27FC236}">
                <a16:creationId xmlns:a16="http://schemas.microsoft.com/office/drawing/2014/main" id="{AD25AFB7-2995-18FF-28C2-BCE0D5EAF931}"/>
              </a:ext>
            </a:extLst>
          </p:cNvPr>
          <p:cNvSpPr txBox="1"/>
          <p:nvPr/>
        </p:nvSpPr>
        <p:spPr>
          <a:xfrm>
            <a:off x="6294164"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,1}</a:t>
            </a:r>
            <a:endParaRPr lang="zh-CN" altLang="en-US" sz="2200" b="1" dirty="0">
              <a:latin typeface="Cambria" panose="02040503050406030204" pitchFamily="18" charset="0"/>
              <a:ea typeface="华文仿宋" panose="02010600040101010101" pitchFamily="2" charset="-122"/>
            </a:endParaRPr>
          </a:p>
        </p:txBody>
      </p:sp>
      <p:cxnSp>
        <p:nvCxnSpPr>
          <p:cNvPr id="41" name="直接连接符 40">
            <a:extLst>
              <a:ext uri="{FF2B5EF4-FFF2-40B4-BE49-F238E27FC236}">
                <a16:creationId xmlns:a16="http://schemas.microsoft.com/office/drawing/2014/main" id="{885ACBDA-4945-618E-31AE-E10130CB3DC4}"/>
              </a:ext>
            </a:extLst>
          </p:cNvPr>
          <p:cNvCxnSpPr>
            <a:cxnSpLocks/>
            <a:stCxn id="15" idx="2"/>
            <a:endCxn id="39" idx="0"/>
          </p:cNvCxnSpPr>
          <p:nvPr/>
        </p:nvCxnSpPr>
        <p:spPr>
          <a:xfrm flipH="1">
            <a:off x="5517274" y="2911534"/>
            <a:ext cx="795133" cy="703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FB35DEF-BE7A-A5DE-BBE3-B49A3A026520}"/>
              </a:ext>
            </a:extLst>
          </p:cNvPr>
          <p:cNvCxnSpPr>
            <a:cxnSpLocks/>
            <a:stCxn id="15" idx="2"/>
            <a:endCxn id="40" idx="0"/>
          </p:cNvCxnSpPr>
          <p:nvPr/>
        </p:nvCxnSpPr>
        <p:spPr>
          <a:xfrm>
            <a:off x="6312407" y="2911534"/>
            <a:ext cx="664146" cy="703826"/>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9969007-5F19-CAA5-A0A9-643B4458CFCA}"/>
              </a:ext>
            </a:extLst>
          </p:cNvPr>
          <p:cNvSpPr txBox="1"/>
          <p:nvPr/>
        </p:nvSpPr>
        <p:spPr>
          <a:xfrm>
            <a:off x="7767098" y="359761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,2}</a:t>
            </a:r>
            <a:endParaRPr lang="zh-CN" altLang="en-US" sz="2200" b="1" dirty="0">
              <a:latin typeface="Cambria" panose="02040503050406030204" pitchFamily="18" charset="0"/>
              <a:ea typeface="华文仿宋" panose="02010600040101010101" pitchFamily="2" charset="-122"/>
            </a:endParaRPr>
          </a:p>
        </p:txBody>
      </p:sp>
      <p:sp>
        <p:nvSpPr>
          <p:cNvPr id="46" name="文本框 45">
            <a:extLst>
              <a:ext uri="{FF2B5EF4-FFF2-40B4-BE49-F238E27FC236}">
                <a16:creationId xmlns:a16="http://schemas.microsoft.com/office/drawing/2014/main" id="{1E79E7D6-8BEA-9168-E5D5-ABDC47026423}"/>
              </a:ext>
            </a:extLst>
          </p:cNvPr>
          <p:cNvSpPr txBox="1"/>
          <p:nvPr/>
        </p:nvSpPr>
        <p:spPr>
          <a:xfrm>
            <a:off x="9218319" y="359761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,1}</a:t>
            </a:r>
            <a:endParaRPr lang="zh-CN" altLang="en-US" sz="2200" b="1" dirty="0">
              <a:latin typeface="Cambria" panose="02040503050406030204" pitchFamily="18" charset="0"/>
              <a:ea typeface="华文仿宋" panose="02010600040101010101" pitchFamily="2" charset="-122"/>
            </a:endParaRPr>
          </a:p>
        </p:txBody>
      </p:sp>
      <p:cxnSp>
        <p:nvCxnSpPr>
          <p:cNvPr id="47" name="直接连接符 46">
            <a:extLst>
              <a:ext uri="{FF2B5EF4-FFF2-40B4-BE49-F238E27FC236}">
                <a16:creationId xmlns:a16="http://schemas.microsoft.com/office/drawing/2014/main" id="{FAE78C9D-4B15-1DA3-7D41-62C52EC10702}"/>
              </a:ext>
            </a:extLst>
          </p:cNvPr>
          <p:cNvCxnSpPr>
            <a:cxnSpLocks/>
            <a:stCxn id="19" idx="2"/>
            <a:endCxn id="45" idx="0"/>
          </p:cNvCxnSpPr>
          <p:nvPr/>
        </p:nvCxnSpPr>
        <p:spPr>
          <a:xfrm flipH="1">
            <a:off x="8449487" y="2930699"/>
            <a:ext cx="576173" cy="6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50B6D3D-9B80-69D4-C5A3-906C25BDF2BD}"/>
              </a:ext>
            </a:extLst>
          </p:cNvPr>
          <p:cNvCxnSpPr>
            <a:cxnSpLocks/>
            <a:stCxn id="19" idx="2"/>
            <a:endCxn id="46" idx="0"/>
          </p:cNvCxnSpPr>
          <p:nvPr/>
        </p:nvCxnSpPr>
        <p:spPr>
          <a:xfrm>
            <a:off x="9025660" y="2930699"/>
            <a:ext cx="875048" cy="666919"/>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1A9C0A9-855B-79B2-0D8D-8191543A0949}"/>
              </a:ext>
            </a:extLst>
          </p:cNvPr>
          <p:cNvSpPr txBox="1"/>
          <p:nvPr/>
        </p:nvSpPr>
        <p:spPr>
          <a:xfrm>
            <a:off x="2534288" y="311314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0" name="文本框 59">
            <a:extLst>
              <a:ext uri="{FF2B5EF4-FFF2-40B4-BE49-F238E27FC236}">
                <a16:creationId xmlns:a16="http://schemas.microsoft.com/office/drawing/2014/main" id="{F3B9998C-7A9D-1E66-7AA0-CBA729C4838F}"/>
              </a:ext>
            </a:extLst>
          </p:cNvPr>
          <p:cNvSpPr txBox="1"/>
          <p:nvPr/>
        </p:nvSpPr>
        <p:spPr>
          <a:xfrm>
            <a:off x="3377601" y="3113147"/>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1" name="文本框 60">
            <a:extLst>
              <a:ext uri="{FF2B5EF4-FFF2-40B4-BE49-F238E27FC236}">
                <a16:creationId xmlns:a16="http://schemas.microsoft.com/office/drawing/2014/main" id="{73EB41F7-DB38-2FB6-00AA-7DF53B31C085}"/>
              </a:ext>
            </a:extLst>
          </p:cNvPr>
          <p:cNvSpPr txBox="1"/>
          <p:nvPr/>
        </p:nvSpPr>
        <p:spPr>
          <a:xfrm>
            <a:off x="5594399" y="304800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2" name="文本框 61">
            <a:extLst>
              <a:ext uri="{FF2B5EF4-FFF2-40B4-BE49-F238E27FC236}">
                <a16:creationId xmlns:a16="http://schemas.microsoft.com/office/drawing/2014/main" id="{630AB6FF-AD17-B9BF-832B-99FA83E317C5}"/>
              </a:ext>
            </a:extLst>
          </p:cNvPr>
          <p:cNvSpPr txBox="1"/>
          <p:nvPr/>
        </p:nvSpPr>
        <p:spPr>
          <a:xfrm>
            <a:off x="6437712" y="304800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3" name="文本框 62">
            <a:extLst>
              <a:ext uri="{FF2B5EF4-FFF2-40B4-BE49-F238E27FC236}">
                <a16:creationId xmlns:a16="http://schemas.microsoft.com/office/drawing/2014/main" id="{33FCAF76-2EC5-550E-C210-EFFD828D3175}"/>
              </a:ext>
            </a:extLst>
          </p:cNvPr>
          <p:cNvSpPr txBox="1"/>
          <p:nvPr/>
        </p:nvSpPr>
        <p:spPr>
          <a:xfrm>
            <a:off x="8334645" y="304800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4" name="文本框 63">
            <a:extLst>
              <a:ext uri="{FF2B5EF4-FFF2-40B4-BE49-F238E27FC236}">
                <a16:creationId xmlns:a16="http://schemas.microsoft.com/office/drawing/2014/main" id="{24D04959-034F-2131-2F76-6EDA1247D945}"/>
              </a:ext>
            </a:extLst>
          </p:cNvPr>
          <p:cNvSpPr txBox="1"/>
          <p:nvPr/>
        </p:nvSpPr>
        <p:spPr>
          <a:xfrm>
            <a:off x="9177958" y="304800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5" name="文本框 64">
            <a:extLst>
              <a:ext uri="{FF2B5EF4-FFF2-40B4-BE49-F238E27FC236}">
                <a16:creationId xmlns:a16="http://schemas.microsoft.com/office/drawing/2014/main" id="{2D9D5315-0779-6EEA-7BF7-FAFD2FAE3E7F}"/>
              </a:ext>
            </a:extLst>
          </p:cNvPr>
          <p:cNvSpPr txBox="1"/>
          <p:nvPr/>
        </p:nvSpPr>
        <p:spPr>
          <a:xfrm>
            <a:off x="134521" y="4822865"/>
            <a:ext cx="1692322" cy="430887"/>
          </a:xfrm>
          <a:prstGeom prst="rect">
            <a:avLst/>
          </a:prstGeom>
          <a:noFill/>
        </p:spPr>
        <p:txBody>
          <a:bodyPr wrap="square" rtlCol="0">
            <a:spAutoFit/>
          </a:bodyPr>
          <a:lstStyle/>
          <a:p>
            <a:r>
              <a:rPr lang="en-US" altLang="zh-CN" sz="2200" b="1" dirty="0">
                <a:solidFill>
                  <a:srgbClr val="0070C0"/>
                </a:solidFill>
                <a:latin typeface="Cambria" panose="02040503050406030204" pitchFamily="18" charset="0"/>
                <a:ea typeface="华文仿宋" panose="02010600040101010101" pitchFamily="2" charset="-122"/>
              </a:rPr>
              <a:t>2.</a:t>
            </a:r>
            <a:r>
              <a:rPr lang="zh-CN" altLang="en-US" sz="2200" b="1" dirty="0">
                <a:solidFill>
                  <a:srgbClr val="0070C0"/>
                </a:solidFill>
                <a:latin typeface="Cambria" panose="02040503050406030204" pitchFamily="18" charset="0"/>
                <a:ea typeface="华文仿宋" panose="02010600040101010101" pitchFamily="2" charset="-122"/>
              </a:rPr>
              <a:t>确定</a:t>
            </a:r>
            <a:r>
              <a:rPr lang="en-US" altLang="zh-CN" sz="2200" b="1" dirty="0">
                <a:solidFill>
                  <a:srgbClr val="0070C0"/>
                </a:solidFill>
                <a:latin typeface="Cambria" panose="02040503050406030204" pitchFamily="18" charset="0"/>
                <a:ea typeface="华文仿宋" panose="02010600040101010101" pitchFamily="2" charset="-122"/>
              </a:rPr>
              <a:t>a[2]</a:t>
            </a:r>
            <a:endParaRPr lang="zh-CN" altLang="en-US" sz="2200" b="1" dirty="0">
              <a:solidFill>
                <a:srgbClr val="0070C0"/>
              </a:solidFill>
              <a:latin typeface="Cambria" panose="02040503050406030204" pitchFamily="18" charset="0"/>
              <a:ea typeface="华文仿宋" panose="02010600040101010101" pitchFamily="2" charset="-122"/>
            </a:endParaRPr>
          </a:p>
        </p:txBody>
      </p:sp>
      <p:cxnSp>
        <p:nvCxnSpPr>
          <p:cNvPr id="66" name="直接箭头连接符 65">
            <a:extLst>
              <a:ext uri="{FF2B5EF4-FFF2-40B4-BE49-F238E27FC236}">
                <a16:creationId xmlns:a16="http://schemas.microsoft.com/office/drawing/2014/main" id="{3462E5F3-B1B5-789A-E105-F37B947664FA}"/>
              </a:ext>
            </a:extLst>
          </p:cNvPr>
          <p:cNvCxnSpPr>
            <a:cxnSpLocks/>
          </p:cNvCxnSpPr>
          <p:nvPr/>
        </p:nvCxnSpPr>
        <p:spPr>
          <a:xfrm flipV="1">
            <a:off x="1560393" y="5057960"/>
            <a:ext cx="532899" cy="1"/>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C6AA73D2-2523-6007-69A2-BBA2E4A3A4DE}"/>
              </a:ext>
            </a:extLst>
          </p:cNvPr>
          <p:cNvSpPr txBox="1"/>
          <p:nvPr/>
        </p:nvSpPr>
        <p:spPr>
          <a:xfrm>
            <a:off x="1718560" y="539429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1,2,3</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68" name="文本框 67">
            <a:extLst>
              <a:ext uri="{FF2B5EF4-FFF2-40B4-BE49-F238E27FC236}">
                <a16:creationId xmlns:a16="http://schemas.microsoft.com/office/drawing/2014/main" id="{E4B6956F-FB9A-4400-4242-2C0AE88AEA71}"/>
              </a:ext>
            </a:extLst>
          </p:cNvPr>
          <p:cNvSpPr txBox="1"/>
          <p:nvPr/>
        </p:nvSpPr>
        <p:spPr>
          <a:xfrm>
            <a:off x="3181604" y="537853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1,3,2</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69" name="文本框 68">
            <a:extLst>
              <a:ext uri="{FF2B5EF4-FFF2-40B4-BE49-F238E27FC236}">
                <a16:creationId xmlns:a16="http://schemas.microsoft.com/office/drawing/2014/main" id="{20306BDA-1963-5D31-9828-368DFAB64CFA}"/>
              </a:ext>
            </a:extLst>
          </p:cNvPr>
          <p:cNvSpPr txBox="1"/>
          <p:nvPr/>
        </p:nvSpPr>
        <p:spPr>
          <a:xfrm>
            <a:off x="4834884" y="537853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2,1,3</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0" name="文本框 69">
            <a:extLst>
              <a:ext uri="{FF2B5EF4-FFF2-40B4-BE49-F238E27FC236}">
                <a16:creationId xmlns:a16="http://schemas.microsoft.com/office/drawing/2014/main" id="{0D01A7CC-5D3D-CD54-7587-1384517BC8BD}"/>
              </a:ext>
            </a:extLst>
          </p:cNvPr>
          <p:cNvSpPr txBox="1"/>
          <p:nvPr/>
        </p:nvSpPr>
        <p:spPr>
          <a:xfrm>
            <a:off x="6294164" y="5378529"/>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2,3,1</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1" name="文本框 70">
            <a:extLst>
              <a:ext uri="{FF2B5EF4-FFF2-40B4-BE49-F238E27FC236}">
                <a16:creationId xmlns:a16="http://schemas.microsoft.com/office/drawing/2014/main" id="{EC0C6F1F-C671-5ECA-61C8-59ECDC127552}"/>
              </a:ext>
            </a:extLst>
          </p:cNvPr>
          <p:cNvSpPr txBox="1"/>
          <p:nvPr/>
        </p:nvSpPr>
        <p:spPr>
          <a:xfrm>
            <a:off x="7753444" y="537852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3,2,1</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2" name="文本框 71">
            <a:extLst>
              <a:ext uri="{FF2B5EF4-FFF2-40B4-BE49-F238E27FC236}">
                <a16:creationId xmlns:a16="http://schemas.microsoft.com/office/drawing/2014/main" id="{D8126BC3-DA3A-B3CE-E18C-56EDFA223068}"/>
              </a:ext>
            </a:extLst>
          </p:cNvPr>
          <p:cNvSpPr txBox="1"/>
          <p:nvPr/>
        </p:nvSpPr>
        <p:spPr>
          <a:xfrm>
            <a:off x="9202654" y="5378527"/>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3,1,2</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cxnSp>
        <p:nvCxnSpPr>
          <p:cNvPr id="74" name="直接连接符 73">
            <a:extLst>
              <a:ext uri="{FF2B5EF4-FFF2-40B4-BE49-F238E27FC236}">
                <a16:creationId xmlns:a16="http://schemas.microsoft.com/office/drawing/2014/main" id="{21CF4062-B2EF-AC93-E239-37025EC78DC3}"/>
              </a:ext>
            </a:extLst>
          </p:cNvPr>
          <p:cNvCxnSpPr>
            <a:stCxn id="27" idx="2"/>
            <a:endCxn id="67" idx="0"/>
          </p:cNvCxnSpPr>
          <p:nvPr/>
        </p:nvCxnSpPr>
        <p:spPr>
          <a:xfrm flipH="1">
            <a:off x="2400948" y="4046247"/>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52155B2-1C4C-0B9C-198D-BB063FD5A98D}"/>
              </a:ext>
            </a:extLst>
          </p:cNvPr>
          <p:cNvCxnSpPr/>
          <p:nvPr/>
        </p:nvCxnSpPr>
        <p:spPr>
          <a:xfrm flipH="1">
            <a:off x="3773450" y="4069324"/>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1FC9DD0-EDCD-352E-0ACB-813C03713F6B}"/>
              </a:ext>
            </a:extLst>
          </p:cNvPr>
          <p:cNvCxnSpPr/>
          <p:nvPr/>
        </p:nvCxnSpPr>
        <p:spPr>
          <a:xfrm flipH="1">
            <a:off x="5609439" y="4046247"/>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1F1AD4D-9022-A8C1-BABA-B06A5340E140}"/>
              </a:ext>
            </a:extLst>
          </p:cNvPr>
          <p:cNvCxnSpPr/>
          <p:nvPr/>
        </p:nvCxnSpPr>
        <p:spPr>
          <a:xfrm flipH="1">
            <a:off x="6969620" y="4108635"/>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2DAF1B9-A46F-8C64-DBFC-9827FE2515EA}"/>
              </a:ext>
            </a:extLst>
          </p:cNvPr>
          <p:cNvCxnSpPr/>
          <p:nvPr/>
        </p:nvCxnSpPr>
        <p:spPr>
          <a:xfrm flipH="1">
            <a:off x="8449486" y="4079722"/>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EE7FFF0-8DB1-6C36-C176-D6B97B36A72C}"/>
              </a:ext>
            </a:extLst>
          </p:cNvPr>
          <p:cNvCxnSpPr/>
          <p:nvPr/>
        </p:nvCxnSpPr>
        <p:spPr>
          <a:xfrm flipH="1">
            <a:off x="9807973" y="4023639"/>
            <a:ext cx="1" cy="1207505"/>
          </a:xfrm>
          <a:prstGeom prst="line">
            <a:avLst/>
          </a:prstGeom>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E017AC2A-99EC-F413-14DC-40A20A493C6D}"/>
              </a:ext>
            </a:extLst>
          </p:cNvPr>
          <p:cNvSpPr txBox="1"/>
          <p:nvPr/>
        </p:nvSpPr>
        <p:spPr>
          <a:xfrm>
            <a:off x="2443877" y="444413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1" name="文本框 80">
            <a:extLst>
              <a:ext uri="{FF2B5EF4-FFF2-40B4-BE49-F238E27FC236}">
                <a16:creationId xmlns:a16="http://schemas.microsoft.com/office/drawing/2014/main" id="{797DEBE4-99C8-013D-DF15-C05172283900}"/>
              </a:ext>
            </a:extLst>
          </p:cNvPr>
          <p:cNvSpPr txBox="1"/>
          <p:nvPr/>
        </p:nvSpPr>
        <p:spPr>
          <a:xfrm>
            <a:off x="3287190" y="4444137"/>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2" name="文本框 81">
            <a:extLst>
              <a:ext uri="{FF2B5EF4-FFF2-40B4-BE49-F238E27FC236}">
                <a16:creationId xmlns:a16="http://schemas.microsoft.com/office/drawing/2014/main" id="{3D9D2EC4-4969-4EE9-3510-C027D4CD9AB7}"/>
              </a:ext>
            </a:extLst>
          </p:cNvPr>
          <p:cNvSpPr txBox="1"/>
          <p:nvPr/>
        </p:nvSpPr>
        <p:spPr>
          <a:xfrm>
            <a:off x="5503988" y="437899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3" name="文本框 82">
            <a:extLst>
              <a:ext uri="{FF2B5EF4-FFF2-40B4-BE49-F238E27FC236}">
                <a16:creationId xmlns:a16="http://schemas.microsoft.com/office/drawing/2014/main" id="{E0B7CFE7-E01B-6569-5DC6-97A27442A55E}"/>
              </a:ext>
            </a:extLst>
          </p:cNvPr>
          <p:cNvSpPr txBox="1"/>
          <p:nvPr/>
        </p:nvSpPr>
        <p:spPr>
          <a:xfrm>
            <a:off x="6347301" y="437899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4" name="文本框 83">
            <a:extLst>
              <a:ext uri="{FF2B5EF4-FFF2-40B4-BE49-F238E27FC236}">
                <a16:creationId xmlns:a16="http://schemas.microsoft.com/office/drawing/2014/main" id="{842C6F54-C502-A87D-B0AD-2E373A8B337A}"/>
              </a:ext>
            </a:extLst>
          </p:cNvPr>
          <p:cNvSpPr txBox="1"/>
          <p:nvPr/>
        </p:nvSpPr>
        <p:spPr>
          <a:xfrm>
            <a:off x="8244234" y="437899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5" name="文本框 84">
            <a:extLst>
              <a:ext uri="{FF2B5EF4-FFF2-40B4-BE49-F238E27FC236}">
                <a16:creationId xmlns:a16="http://schemas.microsoft.com/office/drawing/2014/main" id="{96A61955-A8C2-77B8-65ED-0F02DF496988}"/>
              </a:ext>
            </a:extLst>
          </p:cNvPr>
          <p:cNvSpPr txBox="1"/>
          <p:nvPr/>
        </p:nvSpPr>
        <p:spPr>
          <a:xfrm>
            <a:off x="9431522" y="4414381"/>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13010772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解空间</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排列树</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E40A037F-8FCD-AC65-21E4-E5BE6F717F52}"/>
              </a:ext>
            </a:extLst>
          </p:cNvPr>
          <p:cNvSpPr txBox="1"/>
          <p:nvPr/>
        </p:nvSpPr>
        <p:spPr>
          <a:xfrm>
            <a:off x="5343510" y="116882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a={1,2,3}</a:t>
            </a:r>
            <a:endParaRPr lang="zh-CN" altLang="en-US" sz="2200" b="1" dirty="0">
              <a:latin typeface="Cambria" panose="02040503050406030204" pitchFamily="18" charset="0"/>
              <a:ea typeface="华文仿宋" panose="02010600040101010101" pitchFamily="2" charset="-122"/>
            </a:endParaRPr>
          </a:p>
        </p:txBody>
      </p:sp>
      <p:sp>
        <p:nvSpPr>
          <p:cNvPr id="8" name="文本框 7">
            <a:extLst>
              <a:ext uri="{FF2B5EF4-FFF2-40B4-BE49-F238E27FC236}">
                <a16:creationId xmlns:a16="http://schemas.microsoft.com/office/drawing/2014/main" id="{42032A66-2502-4950-8333-189C95F044C8}"/>
              </a:ext>
            </a:extLst>
          </p:cNvPr>
          <p:cNvSpPr txBox="1"/>
          <p:nvPr/>
        </p:nvSpPr>
        <p:spPr>
          <a:xfrm>
            <a:off x="2739590" y="2499813"/>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,2,3}</a:t>
            </a:r>
            <a:endParaRPr lang="zh-CN" altLang="en-US" sz="2200" b="1" dirty="0">
              <a:latin typeface="Cambria" panose="02040503050406030204" pitchFamily="18" charset="0"/>
              <a:ea typeface="华文仿宋" panose="02010600040101010101" pitchFamily="2" charset="-122"/>
            </a:endParaRPr>
          </a:p>
        </p:txBody>
      </p:sp>
      <p:cxnSp>
        <p:nvCxnSpPr>
          <p:cNvPr id="9" name="直接连接符 8">
            <a:extLst>
              <a:ext uri="{FF2B5EF4-FFF2-40B4-BE49-F238E27FC236}">
                <a16:creationId xmlns:a16="http://schemas.microsoft.com/office/drawing/2014/main" id="{30341A9D-024E-830A-ED74-9189B96B2D2E}"/>
              </a:ext>
            </a:extLst>
          </p:cNvPr>
          <p:cNvCxnSpPr>
            <a:cxnSpLocks/>
            <a:stCxn id="2" idx="2"/>
            <a:endCxn id="8" idx="0"/>
          </p:cNvCxnSpPr>
          <p:nvPr/>
        </p:nvCxnSpPr>
        <p:spPr>
          <a:xfrm flipH="1">
            <a:off x="3421979" y="1599708"/>
            <a:ext cx="2603920" cy="900105"/>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F3B24D-1641-44B9-1D0C-FFE421BB3F70}"/>
              </a:ext>
            </a:extLst>
          </p:cNvPr>
          <p:cNvSpPr txBox="1"/>
          <p:nvPr/>
        </p:nvSpPr>
        <p:spPr>
          <a:xfrm>
            <a:off x="26238" y="1618874"/>
            <a:ext cx="1692322" cy="430887"/>
          </a:xfrm>
          <a:prstGeom prst="rect">
            <a:avLst/>
          </a:prstGeom>
          <a:noFill/>
        </p:spPr>
        <p:txBody>
          <a:bodyPr wrap="square" rtlCol="0">
            <a:spAutoFit/>
          </a:bodyPr>
          <a:lstStyle/>
          <a:p>
            <a:pPr algn="ctr"/>
            <a:r>
              <a:rPr lang="zh-CN" altLang="en-US" sz="2200" b="1" dirty="0">
                <a:solidFill>
                  <a:srgbClr val="0070C0"/>
                </a:solidFill>
                <a:latin typeface="Cambria" panose="02040503050406030204" pitchFamily="18" charset="0"/>
                <a:ea typeface="华文仿宋" panose="02010600040101010101" pitchFamily="2" charset="-122"/>
              </a:rPr>
              <a:t>第</a:t>
            </a:r>
            <a:r>
              <a:rPr lang="en-US" altLang="zh-CN" sz="2200" b="1" dirty="0">
                <a:solidFill>
                  <a:srgbClr val="0070C0"/>
                </a:solidFill>
                <a:latin typeface="Cambria" panose="02040503050406030204" pitchFamily="18" charset="0"/>
                <a:ea typeface="华文仿宋" panose="02010600040101010101" pitchFamily="2" charset="-122"/>
              </a:rPr>
              <a:t>1</a:t>
            </a:r>
            <a:r>
              <a:rPr lang="zh-CN" altLang="en-US" sz="2200" b="1" dirty="0">
                <a:solidFill>
                  <a:srgbClr val="0070C0"/>
                </a:solidFill>
                <a:latin typeface="Cambria" panose="02040503050406030204" pitchFamily="18" charset="0"/>
                <a:ea typeface="华文仿宋" panose="02010600040101010101" pitchFamily="2" charset="-122"/>
              </a:rPr>
              <a:t>层</a:t>
            </a:r>
          </a:p>
        </p:txBody>
      </p:sp>
      <p:sp>
        <p:nvSpPr>
          <p:cNvPr id="12" name="文本框 11">
            <a:extLst>
              <a:ext uri="{FF2B5EF4-FFF2-40B4-BE49-F238E27FC236}">
                <a16:creationId xmlns:a16="http://schemas.microsoft.com/office/drawing/2014/main" id="{200F6B50-DB5F-1A2F-FF97-5C61B74BA500}"/>
              </a:ext>
            </a:extLst>
          </p:cNvPr>
          <p:cNvSpPr txBox="1"/>
          <p:nvPr/>
        </p:nvSpPr>
        <p:spPr>
          <a:xfrm>
            <a:off x="4667945" y="167162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cxnSp>
        <p:nvCxnSpPr>
          <p:cNvPr id="14" name="直接箭头连接符 13">
            <a:extLst>
              <a:ext uri="{FF2B5EF4-FFF2-40B4-BE49-F238E27FC236}">
                <a16:creationId xmlns:a16="http://schemas.microsoft.com/office/drawing/2014/main" id="{59230482-5A98-F38F-4206-C20760F0EAFF}"/>
              </a:ext>
            </a:extLst>
          </p:cNvPr>
          <p:cNvCxnSpPr>
            <a:cxnSpLocks/>
            <a:stCxn id="11" idx="3"/>
          </p:cNvCxnSpPr>
          <p:nvPr/>
        </p:nvCxnSpPr>
        <p:spPr>
          <a:xfrm>
            <a:off x="1718560" y="1834318"/>
            <a:ext cx="962373"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F40B678-3FFE-031D-25DC-7FF61DEEE7A5}"/>
              </a:ext>
            </a:extLst>
          </p:cNvPr>
          <p:cNvSpPr txBox="1"/>
          <p:nvPr/>
        </p:nvSpPr>
        <p:spPr>
          <a:xfrm>
            <a:off x="5630018" y="2480647"/>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,1,3}</a:t>
            </a:r>
            <a:endParaRPr lang="zh-CN" altLang="en-US" sz="2200" b="1" dirty="0">
              <a:latin typeface="Cambria" panose="02040503050406030204" pitchFamily="18" charset="0"/>
              <a:ea typeface="华文仿宋" panose="02010600040101010101" pitchFamily="2" charset="-122"/>
            </a:endParaRPr>
          </a:p>
        </p:txBody>
      </p:sp>
      <p:cxnSp>
        <p:nvCxnSpPr>
          <p:cNvPr id="17" name="直接连接符 16">
            <a:extLst>
              <a:ext uri="{FF2B5EF4-FFF2-40B4-BE49-F238E27FC236}">
                <a16:creationId xmlns:a16="http://schemas.microsoft.com/office/drawing/2014/main" id="{455E1F8E-6B99-FDF6-621F-C75B208CF942}"/>
              </a:ext>
            </a:extLst>
          </p:cNvPr>
          <p:cNvCxnSpPr>
            <a:stCxn id="2" idx="2"/>
            <a:endCxn id="15" idx="0"/>
          </p:cNvCxnSpPr>
          <p:nvPr/>
        </p:nvCxnSpPr>
        <p:spPr>
          <a:xfrm>
            <a:off x="6025899" y="1599708"/>
            <a:ext cx="286508" cy="880939"/>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38A83DE-F717-1C60-E16A-39268629FB0E}"/>
              </a:ext>
            </a:extLst>
          </p:cNvPr>
          <p:cNvSpPr txBox="1"/>
          <p:nvPr/>
        </p:nvSpPr>
        <p:spPr>
          <a:xfrm>
            <a:off x="5719548" y="183431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19" name="文本框 18">
            <a:extLst>
              <a:ext uri="{FF2B5EF4-FFF2-40B4-BE49-F238E27FC236}">
                <a16:creationId xmlns:a16="http://schemas.microsoft.com/office/drawing/2014/main" id="{64B5FEAE-3A1B-5D51-C011-675CF2314042}"/>
              </a:ext>
            </a:extLst>
          </p:cNvPr>
          <p:cNvSpPr txBox="1"/>
          <p:nvPr/>
        </p:nvSpPr>
        <p:spPr>
          <a:xfrm>
            <a:off x="8343271" y="2499812"/>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,2,1}</a:t>
            </a:r>
            <a:endParaRPr lang="zh-CN" altLang="en-US" sz="2200" b="1" dirty="0">
              <a:latin typeface="Cambria" panose="02040503050406030204" pitchFamily="18" charset="0"/>
              <a:ea typeface="华文仿宋" panose="02010600040101010101" pitchFamily="2" charset="-122"/>
            </a:endParaRPr>
          </a:p>
        </p:txBody>
      </p:sp>
      <p:cxnSp>
        <p:nvCxnSpPr>
          <p:cNvPr id="21" name="直接连接符 20">
            <a:extLst>
              <a:ext uri="{FF2B5EF4-FFF2-40B4-BE49-F238E27FC236}">
                <a16:creationId xmlns:a16="http://schemas.microsoft.com/office/drawing/2014/main" id="{A2FD6AE6-B166-D5CE-89B0-4202C103F8A8}"/>
              </a:ext>
            </a:extLst>
          </p:cNvPr>
          <p:cNvCxnSpPr>
            <a:stCxn id="2" idx="2"/>
            <a:endCxn id="19" idx="0"/>
          </p:cNvCxnSpPr>
          <p:nvPr/>
        </p:nvCxnSpPr>
        <p:spPr>
          <a:xfrm>
            <a:off x="6025899" y="1599708"/>
            <a:ext cx="2999761" cy="900104"/>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93A3A34-0AC3-5E49-C1EF-2D5B2075EA78}"/>
              </a:ext>
            </a:extLst>
          </p:cNvPr>
          <p:cNvSpPr txBox="1"/>
          <p:nvPr/>
        </p:nvSpPr>
        <p:spPr>
          <a:xfrm>
            <a:off x="6681714" y="1638040"/>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23" name="文本框 22">
            <a:extLst>
              <a:ext uri="{FF2B5EF4-FFF2-40B4-BE49-F238E27FC236}">
                <a16:creationId xmlns:a16="http://schemas.microsoft.com/office/drawing/2014/main" id="{DB8D0445-8612-3418-B4F7-8173D568724B}"/>
              </a:ext>
            </a:extLst>
          </p:cNvPr>
          <p:cNvSpPr txBox="1"/>
          <p:nvPr/>
        </p:nvSpPr>
        <p:spPr>
          <a:xfrm>
            <a:off x="134521" y="3257268"/>
            <a:ext cx="1692322" cy="430887"/>
          </a:xfrm>
          <a:prstGeom prst="rect">
            <a:avLst/>
          </a:prstGeom>
          <a:noFill/>
        </p:spPr>
        <p:txBody>
          <a:bodyPr wrap="square" rtlCol="0">
            <a:spAutoFit/>
          </a:bodyPr>
          <a:lstStyle/>
          <a:p>
            <a:pPr algn="ctr"/>
            <a:r>
              <a:rPr lang="zh-CN" altLang="en-US" sz="2200" b="1" dirty="0">
                <a:solidFill>
                  <a:srgbClr val="0070C0"/>
                </a:solidFill>
                <a:latin typeface="Cambria" panose="02040503050406030204" pitchFamily="18" charset="0"/>
                <a:ea typeface="华文仿宋" panose="02010600040101010101" pitchFamily="2" charset="-122"/>
              </a:rPr>
              <a:t>第</a:t>
            </a:r>
            <a:r>
              <a:rPr lang="en-US" altLang="zh-CN" sz="2200" b="1" dirty="0">
                <a:solidFill>
                  <a:srgbClr val="0070C0"/>
                </a:solidFill>
                <a:latin typeface="Cambria" panose="02040503050406030204" pitchFamily="18" charset="0"/>
                <a:ea typeface="华文仿宋" panose="02010600040101010101" pitchFamily="2" charset="-122"/>
              </a:rPr>
              <a:t>2</a:t>
            </a:r>
            <a:r>
              <a:rPr lang="zh-CN" altLang="en-US" sz="2200" b="1" dirty="0">
                <a:solidFill>
                  <a:srgbClr val="0070C0"/>
                </a:solidFill>
                <a:latin typeface="Cambria" panose="02040503050406030204" pitchFamily="18" charset="0"/>
                <a:ea typeface="华文仿宋" panose="02010600040101010101" pitchFamily="2" charset="-122"/>
              </a:rPr>
              <a:t>层</a:t>
            </a:r>
          </a:p>
        </p:txBody>
      </p:sp>
      <p:cxnSp>
        <p:nvCxnSpPr>
          <p:cNvPr id="24" name="直接箭头连接符 23">
            <a:extLst>
              <a:ext uri="{FF2B5EF4-FFF2-40B4-BE49-F238E27FC236}">
                <a16:creationId xmlns:a16="http://schemas.microsoft.com/office/drawing/2014/main" id="{01935EF7-81F6-5DBC-25AB-10999C7FA96B}"/>
              </a:ext>
            </a:extLst>
          </p:cNvPr>
          <p:cNvCxnSpPr>
            <a:cxnSpLocks/>
          </p:cNvCxnSpPr>
          <p:nvPr/>
        </p:nvCxnSpPr>
        <p:spPr>
          <a:xfrm flipV="1">
            <a:off x="1608904" y="3472710"/>
            <a:ext cx="532899" cy="1"/>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EB57099B-4C7D-FFB5-ACFF-32CEE95DE3A3}"/>
              </a:ext>
            </a:extLst>
          </p:cNvPr>
          <p:cNvSpPr txBox="1"/>
          <p:nvPr/>
        </p:nvSpPr>
        <p:spPr>
          <a:xfrm>
            <a:off x="1718560"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,3}</a:t>
            </a:r>
            <a:endParaRPr lang="zh-CN" altLang="en-US" sz="2200" b="1" dirty="0">
              <a:latin typeface="Cambria" panose="02040503050406030204" pitchFamily="18" charset="0"/>
              <a:ea typeface="华文仿宋" panose="02010600040101010101" pitchFamily="2" charset="-122"/>
            </a:endParaRPr>
          </a:p>
        </p:txBody>
      </p:sp>
      <p:sp>
        <p:nvSpPr>
          <p:cNvPr id="29" name="文本框 28">
            <a:extLst>
              <a:ext uri="{FF2B5EF4-FFF2-40B4-BE49-F238E27FC236}">
                <a16:creationId xmlns:a16="http://schemas.microsoft.com/office/drawing/2014/main" id="{07B455D6-5F06-B114-9F95-BBF7D4B307AF}"/>
              </a:ext>
            </a:extLst>
          </p:cNvPr>
          <p:cNvSpPr txBox="1"/>
          <p:nvPr/>
        </p:nvSpPr>
        <p:spPr>
          <a:xfrm>
            <a:off x="3177838" y="361536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,2}</a:t>
            </a:r>
            <a:endParaRPr lang="zh-CN" altLang="en-US" sz="2200" b="1" dirty="0">
              <a:latin typeface="Cambria" panose="02040503050406030204" pitchFamily="18" charset="0"/>
              <a:ea typeface="华文仿宋" panose="02010600040101010101" pitchFamily="2" charset="-122"/>
            </a:endParaRPr>
          </a:p>
        </p:txBody>
      </p:sp>
      <p:cxnSp>
        <p:nvCxnSpPr>
          <p:cNvPr id="36" name="直接连接符 35">
            <a:extLst>
              <a:ext uri="{FF2B5EF4-FFF2-40B4-BE49-F238E27FC236}">
                <a16:creationId xmlns:a16="http://schemas.microsoft.com/office/drawing/2014/main" id="{BB4D8510-12B1-9481-EB1E-D622983758D3}"/>
              </a:ext>
            </a:extLst>
          </p:cNvPr>
          <p:cNvCxnSpPr>
            <a:stCxn id="8" idx="2"/>
            <a:endCxn id="27" idx="0"/>
          </p:cNvCxnSpPr>
          <p:nvPr/>
        </p:nvCxnSpPr>
        <p:spPr>
          <a:xfrm flipH="1">
            <a:off x="2400949" y="2930700"/>
            <a:ext cx="1021030" cy="684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E88B392-BC75-9606-01C7-C1032810F472}"/>
              </a:ext>
            </a:extLst>
          </p:cNvPr>
          <p:cNvCxnSpPr>
            <a:stCxn id="8" idx="2"/>
            <a:endCxn id="29" idx="0"/>
          </p:cNvCxnSpPr>
          <p:nvPr/>
        </p:nvCxnSpPr>
        <p:spPr>
          <a:xfrm>
            <a:off x="3421979" y="2930700"/>
            <a:ext cx="438248" cy="684661"/>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F790AE6-ECED-7D29-713C-E57A3962D7F9}"/>
              </a:ext>
            </a:extLst>
          </p:cNvPr>
          <p:cNvSpPr txBox="1"/>
          <p:nvPr/>
        </p:nvSpPr>
        <p:spPr>
          <a:xfrm>
            <a:off x="4834885"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,3}</a:t>
            </a:r>
            <a:endParaRPr lang="zh-CN" altLang="en-US" sz="2200" b="1" dirty="0">
              <a:latin typeface="Cambria" panose="02040503050406030204" pitchFamily="18" charset="0"/>
              <a:ea typeface="华文仿宋" panose="02010600040101010101" pitchFamily="2" charset="-122"/>
            </a:endParaRPr>
          </a:p>
        </p:txBody>
      </p:sp>
      <p:sp>
        <p:nvSpPr>
          <p:cNvPr id="40" name="文本框 39">
            <a:extLst>
              <a:ext uri="{FF2B5EF4-FFF2-40B4-BE49-F238E27FC236}">
                <a16:creationId xmlns:a16="http://schemas.microsoft.com/office/drawing/2014/main" id="{AD25AFB7-2995-18FF-28C2-BCE0D5EAF931}"/>
              </a:ext>
            </a:extLst>
          </p:cNvPr>
          <p:cNvSpPr txBox="1"/>
          <p:nvPr/>
        </p:nvSpPr>
        <p:spPr>
          <a:xfrm>
            <a:off x="6294164" y="361536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,1}</a:t>
            </a:r>
            <a:endParaRPr lang="zh-CN" altLang="en-US" sz="2200" b="1" dirty="0">
              <a:latin typeface="Cambria" panose="02040503050406030204" pitchFamily="18" charset="0"/>
              <a:ea typeface="华文仿宋" panose="02010600040101010101" pitchFamily="2" charset="-122"/>
            </a:endParaRPr>
          </a:p>
        </p:txBody>
      </p:sp>
      <p:cxnSp>
        <p:nvCxnSpPr>
          <p:cNvPr id="41" name="直接连接符 40">
            <a:extLst>
              <a:ext uri="{FF2B5EF4-FFF2-40B4-BE49-F238E27FC236}">
                <a16:creationId xmlns:a16="http://schemas.microsoft.com/office/drawing/2014/main" id="{885ACBDA-4945-618E-31AE-E10130CB3DC4}"/>
              </a:ext>
            </a:extLst>
          </p:cNvPr>
          <p:cNvCxnSpPr>
            <a:cxnSpLocks/>
            <a:stCxn id="15" idx="2"/>
            <a:endCxn id="39" idx="0"/>
          </p:cNvCxnSpPr>
          <p:nvPr/>
        </p:nvCxnSpPr>
        <p:spPr>
          <a:xfrm flipH="1">
            <a:off x="5517274" y="2911534"/>
            <a:ext cx="795133" cy="703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FB35DEF-BE7A-A5DE-BBE3-B49A3A026520}"/>
              </a:ext>
            </a:extLst>
          </p:cNvPr>
          <p:cNvCxnSpPr>
            <a:cxnSpLocks/>
            <a:stCxn id="15" idx="2"/>
            <a:endCxn id="40" idx="0"/>
          </p:cNvCxnSpPr>
          <p:nvPr/>
        </p:nvCxnSpPr>
        <p:spPr>
          <a:xfrm>
            <a:off x="6312407" y="2911534"/>
            <a:ext cx="664146" cy="703826"/>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9969007-5F19-CAA5-A0A9-643B4458CFCA}"/>
              </a:ext>
            </a:extLst>
          </p:cNvPr>
          <p:cNvSpPr txBox="1"/>
          <p:nvPr/>
        </p:nvSpPr>
        <p:spPr>
          <a:xfrm>
            <a:off x="7767098" y="359761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1</a:t>
            </a:r>
            <a:r>
              <a:rPr lang="en-US" altLang="zh-CN" sz="2200" b="1" dirty="0">
                <a:latin typeface="Cambria" panose="02040503050406030204" pitchFamily="18" charset="0"/>
                <a:ea typeface="华文仿宋" panose="02010600040101010101" pitchFamily="2" charset="-122"/>
              </a:rPr>
              <a:t>,2}</a:t>
            </a:r>
            <a:endParaRPr lang="zh-CN" altLang="en-US" sz="2200" b="1" dirty="0">
              <a:latin typeface="Cambria" panose="02040503050406030204" pitchFamily="18" charset="0"/>
              <a:ea typeface="华文仿宋" panose="02010600040101010101" pitchFamily="2" charset="-122"/>
            </a:endParaRPr>
          </a:p>
        </p:txBody>
      </p:sp>
      <p:sp>
        <p:nvSpPr>
          <p:cNvPr id="46" name="文本框 45">
            <a:extLst>
              <a:ext uri="{FF2B5EF4-FFF2-40B4-BE49-F238E27FC236}">
                <a16:creationId xmlns:a16="http://schemas.microsoft.com/office/drawing/2014/main" id="{1E79E7D6-8BEA-9168-E5D5-ABDC47026423}"/>
              </a:ext>
            </a:extLst>
          </p:cNvPr>
          <p:cNvSpPr txBox="1"/>
          <p:nvPr/>
        </p:nvSpPr>
        <p:spPr>
          <a:xfrm>
            <a:off x="9218319" y="359761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a:t>
            </a:r>
            <a:r>
              <a:rPr lang="en-US" altLang="zh-CN" sz="2200" b="1" dirty="0">
                <a:latin typeface="Cambria" panose="02040503050406030204" pitchFamily="18" charset="0"/>
                <a:ea typeface="华文仿宋" panose="02010600040101010101" pitchFamily="2" charset="-122"/>
              </a:rPr>
              <a:t>,</a:t>
            </a:r>
            <a:r>
              <a:rPr lang="en-US" altLang="zh-CN" sz="2200" b="1" dirty="0">
                <a:solidFill>
                  <a:srgbClr val="FF0000"/>
                </a:solidFill>
                <a:latin typeface="Cambria" panose="02040503050406030204" pitchFamily="18" charset="0"/>
                <a:ea typeface="华文仿宋" panose="02010600040101010101" pitchFamily="2" charset="-122"/>
              </a:rPr>
              <a:t>2</a:t>
            </a:r>
            <a:r>
              <a:rPr lang="en-US" altLang="zh-CN" sz="2200" b="1" dirty="0">
                <a:latin typeface="Cambria" panose="02040503050406030204" pitchFamily="18" charset="0"/>
                <a:ea typeface="华文仿宋" panose="02010600040101010101" pitchFamily="2" charset="-122"/>
              </a:rPr>
              <a:t>,1}</a:t>
            </a:r>
            <a:endParaRPr lang="zh-CN" altLang="en-US" sz="2200" b="1" dirty="0">
              <a:latin typeface="Cambria" panose="02040503050406030204" pitchFamily="18" charset="0"/>
              <a:ea typeface="华文仿宋" panose="02010600040101010101" pitchFamily="2" charset="-122"/>
            </a:endParaRPr>
          </a:p>
        </p:txBody>
      </p:sp>
      <p:cxnSp>
        <p:nvCxnSpPr>
          <p:cNvPr id="47" name="直接连接符 46">
            <a:extLst>
              <a:ext uri="{FF2B5EF4-FFF2-40B4-BE49-F238E27FC236}">
                <a16:creationId xmlns:a16="http://schemas.microsoft.com/office/drawing/2014/main" id="{FAE78C9D-4B15-1DA3-7D41-62C52EC10702}"/>
              </a:ext>
            </a:extLst>
          </p:cNvPr>
          <p:cNvCxnSpPr>
            <a:cxnSpLocks/>
            <a:stCxn id="19" idx="2"/>
            <a:endCxn id="45" idx="0"/>
          </p:cNvCxnSpPr>
          <p:nvPr/>
        </p:nvCxnSpPr>
        <p:spPr>
          <a:xfrm flipH="1">
            <a:off x="8449487" y="2930699"/>
            <a:ext cx="576173" cy="6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50B6D3D-9B80-69D4-C5A3-906C25BDF2BD}"/>
              </a:ext>
            </a:extLst>
          </p:cNvPr>
          <p:cNvCxnSpPr>
            <a:cxnSpLocks/>
            <a:stCxn id="19" idx="2"/>
            <a:endCxn id="46" idx="0"/>
          </p:cNvCxnSpPr>
          <p:nvPr/>
        </p:nvCxnSpPr>
        <p:spPr>
          <a:xfrm>
            <a:off x="9025660" y="2930699"/>
            <a:ext cx="875048" cy="666919"/>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1A9C0A9-855B-79B2-0D8D-8191543A0949}"/>
              </a:ext>
            </a:extLst>
          </p:cNvPr>
          <p:cNvSpPr txBox="1"/>
          <p:nvPr/>
        </p:nvSpPr>
        <p:spPr>
          <a:xfrm>
            <a:off x="2534288" y="311314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0" name="文本框 59">
            <a:extLst>
              <a:ext uri="{FF2B5EF4-FFF2-40B4-BE49-F238E27FC236}">
                <a16:creationId xmlns:a16="http://schemas.microsoft.com/office/drawing/2014/main" id="{F3B9998C-7A9D-1E66-7AA0-CBA729C4838F}"/>
              </a:ext>
            </a:extLst>
          </p:cNvPr>
          <p:cNvSpPr txBox="1"/>
          <p:nvPr/>
        </p:nvSpPr>
        <p:spPr>
          <a:xfrm>
            <a:off x="3377601" y="3113147"/>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1" name="文本框 60">
            <a:extLst>
              <a:ext uri="{FF2B5EF4-FFF2-40B4-BE49-F238E27FC236}">
                <a16:creationId xmlns:a16="http://schemas.microsoft.com/office/drawing/2014/main" id="{73EB41F7-DB38-2FB6-00AA-7DF53B31C085}"/>
              </a:ext>
            </a:extLst>
          </p:cNvPr>
          <p:cNvSpPr txBox="1"/>
          <p:nvPr/>
        </p:nvSpPr>
        <p:spPr>
          <a:xfrm>
            <a:off x="5594399" y="304800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2" name="文本框 61">
            <a:extLst>
              <a:ext uri="{FF2B5EF4-FFF2-40B4-BE49-F238E27FC236}">
                <a16:creationId xmlns:a16="http://schemas.microsoft.com/office/drawing/2014/main" id="{630AB6FF-AD17-B9BF-832B-99FA83E317C5}"/>
              </a:ext>
            </a:extLst>
          </p:cNvPr>
          <p:cNvSpPr txBox="1"/>
          <p:nvPr/>
        </p:nvSpPr>
        <p:spPr>
          <a:xfrm>
            <a:off x="6437712" y="304800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3" name="文本框 62">
            <a:extLst>
              <a:ext uri="{FF2B5EF4-FFF2-40B4-BE49-F238E27FC236}">
                <a16:creationId xmlns:a16="http://schemas.microsoft.com/office/drawing/2014/main" id="{33FCAF76-2EC5-550E-C210-EFFD828D3175}"/>
              </a:ext>
            </a:extLst>
          </p:cNvPr>
          <p:cNvSpPr txBox="1"/>
          <p:nvPr/>
        </p:nvSpPr>
        <p:spPr>
          <a:xfrm>
            <a:off x="8334645" y="304800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4" name="文本框 63">
            <a:extLst>
              <a:ext uri="{FF2B5EF4-FFF2-40B4-BE49-F238E27FC236}">
                <a16:creationId xmlns:a16="http://schemas.microsoft.com/office/drawing/2014/main" id="{24D04959-034F-2131-2F76-6EDA1247D945}"/>
              </a:ext>
            </a:extLst>
          </p:cNvPr>
          <p:cNvSpPr txBox="1"/>
          <p:nvPr/>
        </p:nvSpPr>
        <p:spPr>
          <a:xfrm>
            <a:off x="9177958" y="304800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65" name="文本框 64">
            <a:extLst>
              <a:ext uri="{FF2B5EF4-FFF2-40B4-BE49-F238E27FC236}">
                <a16:creationId xmlns:a16="http://schemas.microsoft.com/office/drawing/2014/main" id="{2D9D5315-0779-6EEA-7BF7-FAFD2FAE3E7F}"/>
              </a:ext>
            </a:extLst>
          </p:cNvPr>
          <p:cNvSpPr txBox="1"/>
          <p:nvPr/>
        </p:nvSpPr>
        <p:spPr>
          <a:xfrm>
            <a:off x="134521" y="4822865"/>
            <a:ext cx="1692322" cy="769441"/>
          </a:xfrm>
          <a:prstGeom prst="rect">
            <a:avLst/>
          </a:prstGeom>
          <a:noFill/>
        </p:spPr>
        <p:txBody>
          <a:bodyPr wrap="square" rtlCol="0">
            <a:spAutoFit/>
          </a:bodyPr>
          <a:lstStyle/>
          <a:p>
            <a:pPr algn="ctr"/>
            <a:r>
              <a:rPr lang="zh-CN" altLang="en-US" sz="2200" b="1" dirty="0">
                <a:solidFill>
                  <a:srgbClr val="0070C0"/>
                </a:solidFill>
                <a:latin typeface="Cambria" panose="02040503050406030204" pitchFamily="18" charset="0"/>
                <a:ea typeface="华文仿宋" panose="02010600040101010101" pitchFamily="2" charset="-122"/>
              </a:rPr>
              <a:t>第</a:t>
            </a:r>
            <a:r>
              <a:rPr lang="en-US" altLang="zh-CN" sz="2200" b="1" dirty="0">
                <a:solidFill>
                  <a:srgbClr val="0070C0"/>
                </a:solidFill>
                <a:latin typeface="Cambria" panose="02040503050406030204" pitchFamily="18" charset="0"/>
                <a:ea typeface="华文仿宋" panose="02010600040101010101" pitchFamily="2" charset="-122"/>
              </a:rPr>
              <a:t>3</a:t>
            </a:r>
            <a:r>
              <a:rPr lang="zh-CN" altLang="en-US" sz="2200" b="1" dirty="0">
                <a:solidFill>
                  <a:srgbClr val="0070C0"/>
                </a:solidFill>
                <a:latin typeface="Cambria" panose="02040503050406030204" pitchFamily="18" charset="0"/>
                <a:ea typeface="华文仿宋" panose="02010600040101010101" pitchFamily="2" charset="-122"/>
              </a:rPr>
              <a:t>层</a:t>
            </a:r>
            <a:endParaRPr lang="en-US" altLang="zh-CN" sz="2200" b="1" dirty="0">
              <a:solidFill>
                <a:srgbClr val="0070C0"/>
              </a:solidFill>
              <a:latin typeface="Cambria" panose="02040503050406030204" pitchFamily="18" charset="0"/>
              <a:ea typeface="华文仿宋" panose="02010600040101010101" pitchFamily="2" charset="-122"/>
            </a:endParaRPr>
          </a:p>
          <a:p>
            <a:pPr algn="ctr"/>
            <a:r>
              <a:rPr lang="zh-CN" altLang="en-US" sz="2200" b="1" dirty="0">
                <a:solidFill>
                  <a:srgbClr val="0070C0"/>
                </a:solidFill>
                <a:latin typeface="Cambria" panose="02040503050406030204" pitchFamily="18" charset="0"/>
                <a:ea typeface="华文仿宋" panose="02010600040101010101" pitchFamily="2" charset="-122"/>
              </a:rPr>
              <a:t>（叶子结点）</a:t>
            </a:r>
          </a:p>
        </p:txBody>
      </p:sp>
      <p:cxnSp>
        <p:nvCxnSpPr>
          <p:cNvPr id="66" name="直接箭头连接符 65">
            <a:extLst>
              <a:ext uri="{FF2B5EF4-FFF2-40B4-BE49-F238E27FC236}">
                <a16:creationId xmlns:a16="http://schemas.microsoft.com/office/drawing/2014/main" id="{3462E5F3-B1B5-789A-E105-F37B947664FA}"/>
              </a:ext>
            </a:extLst>
          </p:cNvPr>
          <p:cNvCxnSpPr>
            <a:cxnSpLocks/>
          </p:cNvCxnSpPr>
          <p:nvPr/>
        </p:nvCxnSpPr>
        <p:spPr>
          <a:xfrm flipV="1">
            <a:off x="1560393" y="5057960"/>
            <a:ext cx="532899" cy="1"/>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C6AA73D2-2523-6007-69A2-BBA2E4A3A4DE}"/>
              </a:ext>
            </a:extLst>
          </p:cNvPr>
          <p:cNvSpPr txBox="1"/>
          <p:nvPr/>
        </p:nvSpPr>
        <p:spPr>
          <a:xfrm>
            <a:off x="1718560" y="539429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1,2,3</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68" name="文本框 67">
            <a:extLst>
              <a:ext uri="{FF2B5EF4-FFF2-40B4-BE49-F238E27FC236}">
                <a16:creationId xmlns:a16="http://schemas.microsoft.com/office/drawing/2014/main" id="{E4B6956F-FB9A-4400-4242-2C0AE88AEA71}"/>
              </a:ext>
            </a:extLst>
          </p:cNvPr>
          <p:cNvSpPr txBox="1"/>
          <p:nvPr/>
        </p:nvSpPr>
        <p:spPr>
          <a:xfrm>
            <a:off x="3181604" y="5378531"/>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1,3,2</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69" name="文本框 68">
            <a:extLst>
              <a:ext uri="{FF2B5EF4-FFF2-40B4-BE49-F238E27FC236}">
                <a16:creationId xmlns:a16="http://schemas.microsoft.com/office/drawing/2014/main" id="{20306BDA-1963-5D31-9828-368DFAB64CFA}"/>
              </a:ext>
            </a:extLst>
          </p:cNvPr>
          <p:cNvSpPr txBox="1"/>
          <p:nvPr/>
        </p:nvSpPr>
        <p:spPr>
          <a:xfrm>
            <a:off x="4834884" y="5378530"/>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2,1,3</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0" name="文本框 69">
            <a:extLst>
              <a:ext uri="{FF2B5EF4-FFF2-40B4-BE49-F238E27FC236}">
                <a16:creationId xmlns:a16="http://schemas.microsoft.com/office/drawing/2014/main" id="{0D01A7CC-5D3D-CD54-7587-1384517BC8BD}"/>
              </a:ext>
            </a:extLst>
          </p:cNvPr>
          <p:cNvSpPr txBox="1"/>
          <p:nvPr/>
        </p:nvSpPr>
        <p:spPr>
          <a:xfrm>
            <a:off x="6294164" y="5378529"/>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2,3,1</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1" name="文本框 70">
            <a:extLst>
              <a:ext uri="{FF2B5EF4-FFF2-40B4-BE49-F238E27FC236}">
                <a16:creationId xmlns:a16="http://schemas.microsoft.com/office/drawing/2014/main" id="{EC0C6F1F-C671-5ECA-61C8-59ECDC127552}"/>
              </a:ext>
            </a:extLst>
          </p:cNvPr>
          <p:cNvSpPr txBox="1"/>
          <p:nvPr/>
        </p:nvSpPr>
        <p:spPr>
          <a:xfrm>
            <a:off x="7753444" y="5378528"/>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3,2,1</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sp>
        <p:nvSpPr>
          <p:cNvPr id="72" name="文本框 71">
            <a:extLst>
              <a:ext uri="{FF2B5EF4-FFF2-40B4-BE49-F238E27FC236}">
                <a16:creationId xmlns:a16="http://schemas.microsoft.com/office/drawing/2014/main" id="{D8126BC3-DA3A-B3CE-E18C-56EDFA223068}"/>
              </a:ext>
            </a:extLst>
          </p:cNvPr>
          <p:cNvSpPr txBox="1"/>
          <p:nvPr/>
        </p:nvSpPr>
        <p:spPr>
          <a:xfrm>
            <a:off x="9202654" y="5378527"/>
            <a:ext cx="1364777" cy="430887"/>
          </a:xfrm>
          <a:prstGeom prst="rect">
            <a:avLst/>
          </a:prstGeom>
          <a:solidFill>
            <a:srgbClr val="92D050"/>
          </a:solidFill>
        </p:spPr>
        <p:txBody>
          <a:bodyPr wrap="square" rtlCol="0">
            <a:spAutoFit/>
          </a:bodyPr>
          <a:lstStyle/>
          <a:p>
            <a:r>
              <a:rPr lang="en-US" altLang="zh-CN" sz="2200" b="1" dirty="0">
                <a:latin typeface="Cambria" panose="02040503050406030204" pitchFamily="18" charset="0"/>
                <a:ea typeface="华文仿宋" panose="02010600040101010101" pitchFamily="2" charset="-122"/>
              </a:rPr>
              <a:t>a={</a:t>
            </a:r>
            <a:r>
              <a:rPr lang="en-US" altLang="zh-CN" sz="2200" b="1" dirty="0">
                <a:solidFill>
                  <a:srgbClr val="FF0000"/>
                </a:solidFill>
                <a:latin typeface="Cambria" panose="02040503050406030204" pitchFamily="18" charset="0"/>
                <a:ea typeface="华文仿宋" panose="02010600040101010101" pitchFamily="2" charset="-122"/>
              </a:rPr>
              <a:t>3,1,2</a:t>
            </a:r>
            <a:r>
              <a:rPr lang="en-US" altLang="zh-CN" sz="2200" b="1" dirty="0">
                <a:latin typeface="Cambria" panose="02040503050406030204" pitchFamily="18" charset="0"/>
                <a:ea typeface="华文仿宋" panose="02010600040101010101" pitchFamily="2" charset="-122"/>
              </a:rPr>
              <a:t>}</a:t>
            </a:r>
            <a:endParaRPr lang="zh-CN" altLang="en-US" sz="2200" b="1" dirty="0">
              <a:latin typeface="Cambria" panose="02040503050406030204" pitchFamily="18" charset="0"/>
              <a:ea typeface="华文仿宋" panose="02010600040101010101" pitchFamily="2" charset="-122"/>
            </a:endParaRPr>
          </a:p>
        </p:txBody>
      </p:sp>
      <p:cxnSp>
        <p:nvCxnSpPr>
          <p:cNvPr id="74" name="直接连接符 73">
            <a:extLst>
              <a:ext uri="{FF2B5EF4-FFF2-40B4-BE49-F238E27FC236}">
                <a16:creationId xmlns:a16="http://schemas.microsoft.com/office/drawing/2014/main" id="{21CF4062-B2EF-AC93-E239-37025EC78DC3}"/>
              </a:ext>
            </a:extLst>
          </p:cNvPr>
          <p:cNvCxnSpPr>
            <a:stCxn id="27" idx="2"/>
            <a:endCxn id="67" idx="0"/>
          </p:cNvCxnSpPr>
          <p:nvPr/>
        </p:nvCxnSpPr>
        <p:spPr>
          <a:xfrm flipH="1">
            <a:off x="2400948" y="4046247"/>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52155B2-1C4C-0B9C-198D-BB063FD5A98D}"/>
              </a:ext>
            </a:extLst>
          </p:cNvPr>
          <p:cNvCxnSpPr/>
          <p:nvPr/>
        </p:nvCxnSpPr>
        <p:spPr>
          <a:xfrm flipH="1">
            <a:off x="3773450" y="4069324"/>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1FC9DD0-EDCD-352E-0ACB-813C03713F6B}"/>
              </a:ext>
            </a:extLst>
          </p:cNvPr>
          <p:cNvCxnSpPr/>
          <p:nvPr/>
        </p:nvCxnSpPr>
        <p:spPr>
          <a:xfrm flipH="1">
            <a:off x="5609439" y="4046247"/>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1F1AD4D-9022-A8C1-BABA-B06A5340E140}"/>
              </a:ext>
            </a:extLst>
          </p:cNvPr>
          <p:cNvCxnSpPr/>
          <p:nvPr/>
        </p:nvCxnSpPr>
        <p:spPr>
          <a:xfrm flipH="1">
            <a:off x="6969620" y="4108635"/>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2DAF1B9-A46F-8C64-DBFC-9827FE2515EA}"/>
              </a:ext>
            </a:extLst>
          </p:cNvPr>
          <p:cNvCxnSpPr/>
          <p:nvPr/>
        </p:nvCxnSpPr>
        <p:spPr>
          <a:xfrm flipH="1">
            <a:off x="8449486" y="4079722"/>
            <a:ext cx="1" cy="1207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EE7FFF0-8DB1-6C36-C176-D6B97B36A72C}"/>
              </a:ext>
            </a:extLst>
          </p:cNvPr>
          <p:cNvCxnSpPr/>
          <p:nvPr/>
        </p:nvCxnSpPr>
        <p:spPr>
          <a:xfrm flipH="1">
            <a:off x="9807973" y="4023639"/>
            <a:ext cx="1" cy="1207505"/>
          </a:xfrm>
          <a:prstGeom prst="line">
            <a:avLst/>
          </a:prstGeom>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E017AC2A-99EC-F413-14DC-40A20A493C6D}"/>
              </a:ext>
            </a:extLst>
          </p:cNvPr>
          <p:cNvSpPr txBox="1"/>
          <p:nvPr/>
        </p:nvSpPr>
        <p:spPr>
          <a:xfrm>
            <a:off x="2443877" y="4444138"/>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1" name="文本框 80">
            <a:extLst>
              <a:ext uri="{FF2B5EF4-FFF2-40B4-BE49-F238E27FC236}">
                <a16:creationId xmlns:a16="http://schemas.microsoft.com/office/drawing/2014/main" id="{797DEBE4-99C8-013D-DF15-C05172283900}"/>
              </a:ext>
            </a:extLst>
          </p:cNvPr>
          <p:cNvSpPr txBox="1"/>
          <p:nvPr/>
        </p:nvSpPr>
        <p:spPr>
          <a:xfrm>
            <a:off x="3287190" y="4444137"/>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2" name="文本框 81">
            <a:extLst>
              <a:ext uri="{FF2B5EF4-FFF2-40B4-BE49-F238E27FC236}">
                <a16:creationId xmlns:a16="http://schemas.microsoft.com/office/drawing/2014/main" id="{3D9D2EC4-4969-4EE9-3510-C027D4CD9AB7}"/>
              </a:ext>
            </a:extLst>
          </p:cNvPr>
          <p:cNvSpPr txBox="1"/>
          <p:nvPr/>
        </p:nvSpPr>
        <p:spPr>
          <a:xfrm>
            <a:off x="5503988" y="437899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3</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3" name="文本框 82">
            <a:extLst>
              <a:ext uri="{FF2B5EF4-FFF2-40B4-BE49-F238E27FC236}">
                <a16:creationId xmlns:a16="http://schemas.microsoft.com/office/drawing/2014/main" id="{E0B7CFE7-E01B-6569-5DC6-97A27442A55E}"/>
              </a:ext>
            </a:extLst>
          </p:cNvPr>
          <p:cNvSpPr txBox="1"/>
          <p:nvPr/>
        </p:nvSpPr>
        <p:spPr>
          <a:xfrm>
            <a:off x="6347301" y="4378993"/>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4" name="文本框 83">
            <a:extLst>
              <a:ext uri="{FF2B5EF4-FFF2-40B4-BE49-F238E27FC236}">
                <a16:creationId xmlns:a16="http://schemas.microsoft.com/office/drawing/2014/main" id="{842C6F54-C502-A87D-B0AD-2E373A8B337A}"/>
              </a:ext>
            </a:extLst>
          </p:cNvPr>
          <p:cNvSpPr txBox="1"/>
          <p:nvPr/>
        </p:nvSpPr>
        <p:spPr>
          <a:xfrm>
            <a:off x="8244234" y="4378994"/>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1</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85" name="文本框 84">
            <a:extLst>
              <a:ext uri="{FF2B5EF4-FFF2-40B4-BE49-F238E27FC236}">
                <a16:creationId xmlns:a16="http://schemas.microsoft.com/office/drawing/2014/main" id="{96A61955-A8C2-77B8-65ED-0F02DF496988}"/>
              </a:ext>
            </a:extLst>
          </p:cNvPr>
          <p:cNvSpPr txBox="1"/>
          <p:nvPr/>
        </p:nvSpPr>
        <p:spPr>
          <a:xfrm>
            <a:off x="9431522" y="4414381"/>
            <a:ext cx="752902" cy="430887"/>
          </a:xfrm>
          <a:prstGeom prst="rect">
            <a:avLst/>
          </a:prstGeom>
          <a:noFill/>
        </p:spPr>
        <p:txBody>
          <a:bodyPr wrap="square" rtlCol="0">
            <a:spAutoFit/>
          </a:bodyPr>
          <a:lstStyle/>
          <a:p>
            <a:r>
              <a:rPr lang="zh-CN" altLang="en-US" sz="2200" b="1" dirty="0">
                <a:solidFill>
                  <a:srgbClr val="C00000"/>
                </a:solidFill>
                <a:latin typeface="Cambria" panose="02040503050406030204" pitchFamily="18" charset="0"/>
                <a:ea typeface="华文仿宋" panose="02010600040101010101" pitchFamily="2" charset="-122"/>
              </a:rPr>
              <a:t>取</a:t>
            </a:r>
            <a:r>
              <a:rPr lang="en-US" altLang="zh-CN" sz="2200" b="1" dirty="0">
                <a:solidFill>
                  <a:srgbClr val="C00000"/>
                </a:solidFill>
                <a:latin typeface="Cambria" panose="02040503050406030204" pitchFamily="18" charset="0"/>
                <a:ea typeface="华文仿宋" panose="02010600040101010101" pitchFamily="2" charset="-122"/>
              </a:rPr>
              <a:t>2</a:t>
            </a:r>
            <a:endParaRPr lang="zh-CN" altLang="en-US" sz="2200" b="1" dirty="0">
              <a:solidFill>
                <a:srgbClr val="C00000"/>
              </a:solidFill>
              <a:latin typeface="Cambria" panose="02040503050406030204" pitchFamily="18" charset="0"/>
              <a:ea typeface="华文仿宋" panose="02010600040101010101" pitchFamily="2" charset="-122"/>
            </a:endParaRPr>
          </a:p>
        </p:txBody>
      </p:sp>
      <p:sp>
        <p:nvSpPr>
          <p:cNvPr id="55" name="文本框 54">
            <a:extLst>
              <a:ext uri="{FF2B5EF4-FFF2-40B4-BE49-F238E27FC236}">
                <a16:creationId xmlns:a16="http://schemas.microsoft.com/office/drawing/2014/main" id="{C70D2DDE-B7E2-4A82-4C52-BD56964BFD0B}"/>
              </a:ext>
            </a:extLst>
          </p:cNvPr>
          <p:cNvSpPr txBox="1"/>
          <p:nvPr/>
        </p:nvSpPr>
        <p:spPr>
          <a:xfrm>
            <a:off x="26238" y="897574"/>
            <a:ext cx="1692322" cy="430887"/>
          </a:xfrm>
          <a:prstGeom prst="rect">
            <a:avLst/>
          </a:prstGeom>
          <a:noFill/>
        </p:spPr>
        <p:txBody>
          <a:bodyPr wrap="square" rtlCol="0">
            <a:spAutoFit/>
          </a:bodyPr>
          <a:lstStyle/>
          <a:p>
            <a:pPr algn="ctr"/>
            <a:r>
              <a:rPr lang="zh-CN" altLang="en-US" sz="2200" b="1" dirty="0">
                <a:solidFill>
                  <a:srgbClr val="FF0000"/>
                </a:solidFill>
                <a:latin typeface="Cambria" panose="02040503050406030204" pitchFamily="18" charset="0"/>
                <a:ea typeface="华文仿宋" panose="02010600040101010101" pitchFamily="2" charset="-122"/>
              </a:rPr>
              <a:t>第</a:t>
            </a:r>
            <a:r>
              <a:rPr lang="en-US" altLang="zh-CN" sz="2200" b="1" dirty="0">
                <a:solidFill>
                  <a:srgbClr val="FF0000"/>
                </a:solidFill>
                <a:latin typeface="Cambria" panose="02040503050406030204" pitchFamily="18" charset="0"/>
                <a:ea typeface="华文仿宋" panose="02010600040101010101" pitchFamily="2" charset="-122"/>
              </a:rPr>
              <a:t>i</a:t>
            </a:r>
            <a:r>
              <a:rPr lang="zh-CN" altLang="en-US" sz="2200" b="1" dirty="0">
                <a:solidFill>
                  <a:srgbClr val="FF0000"/>
                </a:solidFill>
                <a:latin typeface="Cambria" panose="02040503050406030204" pitchFamily="18" charset="0"/>
                <a:ea typeface="华文仿宋" panose="02010600040101010101" pitchFamily="2" charset="-122"/>
              </a:rPr>
              <a:t>层</a:t>
            </a:r>
          </a:p>
        </p:txBody>
      </p:sp>
      <p:sp>
        <p:nvSpPr>
          <p:cNvPr id="3" name="对话气泡: 椭圆形 2">
            <a:extLst>
              <a:ext uri="{FF2B5EF4-FFF2-40B4-BE49-F238E27FC236}">
                <a16:creationId xmlns:a16="http://schemas.microsoft.com/office/drawing/2014/main" id="{144A2975-6364-D563-9D97-99E509D2AF21}"/>
              </a:ext>
            </a:extLst>
          </p:cNvPr>
          <p:cNvSpPr/>
          <p:nvPr/>
        </p:nvSpPr>
        <p:spPr>
          <a:xfrm>
            <a:off x="2661178" y="905466"/>
            <a:ext cx="1900615" cy="138848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我们用</a:t>
            </a:r>
            <a:r>
              <a:rPr lang="zh-CN" altLang="en-US" sz="1600" b="1" dirty="0">
                <a:solidFill>
                  <a:srgbClr val="FF0000"/>
                </a:solidFill>
              </a:rPr>
              <a:t>红色</a:t>
            </a:r>
            <a:r>
              <a:rPr lang="zh-CN" altLang="en-US" sz="1600" b="1" dirty="0"/>
              <a:t>数字代表已选择列表，用</a:t>
            </a:r>
            <a:r>
              <a:rPr lang="zh-CN" altLang="en-US" sz="1600" b="1" dirty="0">
                <a:solidFill>
                  <a:schemeClr val="tx1"/>
                </a:solidFill>
              </a:rPr>
              <a:t>黑色</a:t>
            </a:r>
            <a:r>
              <a:rPr lang="zh-CN" altLang="en-US" sz="1600" b="1" dirty="0"/>
              <a:t>代表可选择列表</a:t>
            </a:r>
          </a:p>
        </p:txBody>
      </p:sp>
    </p:spTree>
    <p:extLst>
      <p:ext uri="{BB962C8B-B14F-4D97-AF65-F5344CB8AC3E}">
        <p14:creationId xmlns:p14="http://schemas.microsoft.com/office/powerpoint/2010/main" val="423936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500"/>
                                        <p:tgtEl>
                                          <p:spTgt spid="7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500"/>
                                        <p:tgtEl>
                                          <p:spTgt spid="8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par>
                                <p:cTn id="99" presetID="10" presetClass="entr" presetSubtype="0"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par>
                                <p:cTn id="105" presetID="10" presetClass="entr" presetSubtype="0"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fade">
                                      <p:cBhvr>
                                        <p:cTn id="110" dur="500"/>
                                        <p:tgtEl>
                                          <p:spTgt spid="83"/>
                                        </p:tgtEl>
                                      </p:cBhvr>
                                    </p:animEffect>
                                  </p:childTnLst>
                                </p:cTn>
                              </p:par>
                              <p:par>
                                <p:cTn id="111" presetID="10" presetClass="entr" presetSubtype="0"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fade">
                                      <p:cBhvr>
                                        <p:cTn id="113" dur="500"/>
                                        <p:tgtEl>
                                          <p:spTgt spid="7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500"/>
                                        <p:tgtEl>
                                          <p:spTgt spid="84"/>
                                        </p:tgtEl>
                                      </p:cBhvr>
                                    </p:animEffect>
                                  </p:childTnLst>
                                </p:cTn>
                              </p:par>
                              <p:par>
                                <p:cTn id="117" presetID="10" presetClass="entr" presetSubtype="0" fill="hold" nodeType="with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fade">
                                      <p:cBhvr>
                                        <p:cTn id="119" dur="500"/>
                                        <p:tgtEl>
                                          <p:spTgt spid="7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500"/>
                                        <p:tgtEl>
                                          <p:spTgt spid="85"/>
                                        </p:tgtEl>
                                      </p:cBhvr>
                                    </p:animEffect>
                                  </p:childTnLst>
                                </p:cTn>
                              </p:par>
                              <p:par>
                                <p:cTn id="123" presetID="10" presetClass="entr" presetSubtype="0" fill="hold" nodeType="with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500"/>
                                        <p:tgtEl>
                                          <p:spTgt spid="7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fade">
                                      <p:cBhvr>
                                        <p:cTn id="128" dur="500"/>
                                        <p:tgtEl>
                                          <p:spTgt spid="6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fade">
                                      <p:cBhvr>
                                        <p:cTn id="131" dur="500"/>
                                        <p:tgtEl>
                                          <p:spTgt spid="6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fade">
                                      <p:cBhvr>
                                        <p:cTn id="140" dur="500"/>
                                        <p:tgtEl>
                                          <p:spTgt spid="7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fade">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P spid="18" grpId="0"/>
      <p:bldP spid="19" grpId="0" animBg="1"/>
      <p:bldP spid="22" grpId="0"/>
      <p:bldP spid="27" grpId="0" animBg="1"/>
      <p:bldP spid="29" grpId="0" animBg="1"/>
      <p:bldP spid="39" grpId="0" animBg="1"/>
      <p:bldP spid="40" grpId="0" animBg="1"/>
      <p:bldP spid="45" grpId="0" animBg="1"/>
      <p:bldP spid="46" grpId="0" animBg="1"/>
      <p:bldP spid="59" grpId="0"/>
      <p:bldP spid="60" grpId="0"/>
      <p:bldP spid="61" grpId="0"/>
      <p:bldP spid="62" grpId="0"/>
      <p:bldP spid="63" grpId="0"/>
      <p:bldP spid="64" grpId="0"/>
      <p:bldP spid="67" grpId="0" animBg="1"/>
      <p:bldP spid="68" grpId="0" animBg="1"/>
      <p:bldP spid="69" grpId="0" animBg="1"/>
      <p:bldP spid="70" grpId="0" animBg="1"/>
      <p:bldP spid="71" grpId="0" animBg="1"/>
      <p:bldP spid="72" grpId="0" animBg="1"/>
      <p:bldP spid="80" grpId="0"/>
      <p:bldP spid="81" grpId="0"/>
      <p:bldP spid="82" grpId="0"/>
      <p:bldP spid="83" grpId="0"/>
      <p:bldP spid="84" grpId="0"/>
      <p:bldP spid="8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问题求解</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716479" y="3862344"/>
            <a:ext cx="10759039" cy="177646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到叶子节点其实就是可选择列表为空的时候，此时就得到一个排列。就跟二叉树的遍历一样，到了叶子节点后，我们需要回到它的父节点，去走它的同胞节点。</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
        <p:nvSpPr>
          <p:cNvPr id="10" name="Rectangle 5">
            <a:extLst>
              <a:ext uri="{FF2B5EF4-FFF2-40B4-BE49-F238E27FC236}">
                <a16:creationId xmlns:a16="http://schemas.microsoft.com/office/drawing/2014/main" id="{0375899F-1E1E-BA7E-F5FC-E701A1625713}"/>
              </a:ext>
            </a:extLst>
          </p:cNvPr>
          <p:cNvSpPr txBox="1">
            <a:spLocks noChangeArrowheads="1"/>
          </p:cNvSpPr>
          <p:nvPr/>
        </p:nvSpPr>
        <p:spPr bwMode="auto">
          <a:xfrm>
            <a:off x="716480" y="969453"/>
            <a:ext cx="10759039" cy="378112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在第</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层处理的时候，数组</a:t>
            </a:r>
            <a:r>
              <a:rPr lang="en-US" altLang="zh-CN" sz="2400" dirty="0">
                <a:solidFill>
                  <a:prstClr val="black"/>
                </a:solidFill>
                <a:latin typeface="Cambria" panose="02040503050406030204" pitchFamily="18" charset="0"/>
                <a:ea typeface="华文仿宋" panose="02010600040101010101" pitchFamily="2" charset="-122"/>
              </a:rPr>
              <a:t>a</a:t>
            </a:r>
            <a:r>
              <a:rPr lang="zh-CN" altLang="en-US" sz="2400" dirty="0">
                <a:solidFill>
                  <a:prstClr val="black"/>
                </a:solidFill>
                <a:latin typeface="Cambria" panose="02040503050406030204" pitchFamily="18" charset="0"/>
                <a:ea typeface="华文仿宋" panose="02010600040101010101" pitchFamily="2" charset="-122"/>
              </a:rPr>
              <a:t>被分成两部分，下标小于</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的已排部分，下标大于等于</a:t>
            </a:r>
            <a:r>
              <a:rPr lang="en-US" altLang="zh-CN" sz="2400" dirty="0" err="1">
                <a:solidFill>
                  <a:prstClr val="black"/>
                </a:solidFill>
                <a:latin typeface="Cambria" panose="02040503050406030204" pitchFamily="18" charset="0"/>
                <a:ea typeface="华文仿宋" panose="02010600040101010101" pitchFamily="2" charset="-122"/>
              </a:rPr>
              <a:t>i</a:t>
            </a:r>
            <a:r>
              <a:rPr lang="zh-CN" altLang="en-US" sz="2400" dirty="0">
                <a:solidFill>
                  <a:prstClr val="black"/>
                </a:solidFill>
                <a:latin typeface="Cambria" panose="02040503050406030204" pitchFamily="18" charset="0"/>
                <a:ea typeface="华文仿宋" panose="02010600040101010101" pitchFamily="2" charset="-122"/>
              </a:rPr>
              <a:t>的未排部分。</a:t>
            </a:r>
            <a:endParaRPr lang="en-US" altLang="zh-CN" sz="2400" dirty="0">
              <a:solidFill>
                <a:prstClr val="black"/>
              </a:solidFill>
              <a:latin typeface="Cambria" panose="02040503050406030204" pitchFamily="18" charset="0"/>
              <a:ea typeface="华文仿宋" panose="02010600040101010101" pitchFamily="2" charset="-122"/>
            </a:endParaRPr>
          </a:p>
          <a:p>
            <a:pPr marL="0" indent="0" eaLnBrk="1" hangingPunct="1">
              <a:lnSpc>
                <a:spcPct val="150000"/>
              </a:lnSpc>
              <a:spcBef>
                <a:spcPct val="0"/>
              </a:spcBef>
              <a:buClrTx/>
              <a:buSzTx/>
              <a:buNone/>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其中对于每一层的元素选择，我们可以看做是未排序数组部分</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],,,a[n-1]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第一个元素的确定，我们可以理解为第一个元素和哪个元素交换，若是选择第</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j</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个元素作为未排序的第一个，那么只需要将</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和</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a[j]</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交换即可</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AlternateContent xmlns:mc="http://schemas.openxmlformats.org/markup-compatibility/2006">
        <mc:Choice xmlns:a14="http://schemas.microsoft.com/office/drawing/2010/main" Requires="a14">
          <p:sp>
            <p:nvSpPr>
              <p:cNvPr id="11" name="Rectangle 5">
                <a:extLst>
                  <a:ext uri="{FF2B5EF4-FFF2-40B4-BE49-F238E27FC236}">
                    <a16:creationId xmlns:a16="http://schemas.microsoft.com/office/drawing/2014/main" id="{CF1C3C15-E621-FF4A-7560-16995B237E08}"/>
                  </a:ext>
                </a:extLst>
              </p:cNvPr>
              <p:cNvSpPr txBox="1">
                <a:spLocks noChangeArrowheads="1"/>
              </p:cNvSpPr>
              <p:nvPr/>
            </p:nvSpPr>
            <p:spPr bwMode="auto">
              <a:xfrm>
                <a:off x="2385476" y="5499585"/>
                <a:ext cx="2636532" cy="777923"/>
              </a:xfrm>
              <a:prstGeom prst="rect">
                <a:avLst/>
              </a:prstGeom>
              <a:solidFill>
                <a:srgbClr val="92D050"/>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𝟎</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sub>
                      </m:sSub>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𝟏</m:t>
                          </m:r>
                        </m:sub>
                      </m:s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𝒊</m:t>
                          </m:r>
                        </m:sub>
                      </m:sSub>
                    </m:oMath>
                  </m:oMathPara>
                </a14:m>
                <a:endPar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11" name="Rectangle 5">
                <a:extLst>
                  <a:ext uri="{FF2B5EF4-FFF2-40B4-BE49-F238E27FC236}">
                    <a16:creationId xmlns:a16="http://schemas.microsoft.com/office/drawing/2014/main" id="{CF1C3C15-E621-FF4A-7560-16995B237E08}"/>
                  </a:ext>
                </a:extLst>
              </p:cNvPr>
              <p:cNvSpPr txBox="1">
                <a:spLocks noRot="1" noChangeAspect="1" noMove="1" noResize="1" noEditPoints="1" noAdjustHandles="1" noChangeArrowheads="1" noChangeShapeType="1" noTextEdit="1"/>
              </p:cNvSpPr>
              <p:nvPr/>
            </p:nvSpPr>
            <p:spPr bwMode="auto">
              <a:xfrm>
                <a:off x="2385476" y="5499585"/>
                <a:ext cx="2636532" cy="77792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Rectangle 5">
                <a:extLst>
                  <a:ext uri="{FF2B5EF4-FFF2-40B4-BE49-F238E27FC236}">
                    <a16:creationId xmlns:a16="http://schemas.microsoft.com/office/drawing/2014/main" id="{7F4432B1-6AE0-BF4C-DECA-7C26CE4CCFAF}"/>
                  </a:ext>
                </a:extLst>
              </p:cNvPr>
              <p:cNvSpPr txBox="1">
                <a:spLocks noChangeArrowheads="1"/>
              </p:cNvSpPr>
              <p:nvPr/>
            </p:nvSpPr>
            <p:spPr bwMode="auto">
              <a:xfrm>
                <a:off x="5149236" y="5499585"/>
                <a:ext cx="3118101" cy="777923"/>
              </a:xfrm>
              <a:prstGeom prst="rect">
                <a:avLst/>
              </a:prstGeom>
              <a:solidFill>
                <a:schemeClr val="accent5">
                  <a:lumMod val="60000"/>
                  <a:lumOff val="40000"/>
                </a:schemeClr>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𝟏</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sub>
                      </m:sSub>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𝒊</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𝟐</m:t>
                          </m:r>
                        </m:sub>
                      </m:s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      </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𝒂</m:t>
                          </m:r>
                        </m:e>
                        <m:sub>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𝒏</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_</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华文仿宋" panose="02010600040101010101" pitchFamily="2" charset="-122"/>
                              <a:cs typeface="+mn-cs"/>
                            </a:rPr>
                            <m:t>𝟏</m:t>
                          </m:r>
                        </m:sub>
                      </m:sSub>
                    </m:oMath>
                  </m:oMathPara>
                </a14:m>
                <a:endPar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12" name="Rectangle 5">
                <a:extLst>
                  <a:ext uri="{FF2B5EF4-FFF2-40B4-BE49-F238E27FC236}">
                    <a16:creationId xmlns:a16="http://schemas.microsoft.com/office/drawing/2014/main" id="{7F4432B1-6AE0-BF4C-DECA-7C26CE4CCFAF}"/>
                  </a:ext>
                </a:extLst>
              </p:cNvPr>
              <p:cNvSpPr txBox="1">
                <a:spLocks noRot="1" noChangeAspect="1" noMove="1" noResize="1" noEditPoints="1" noAdjustHandles="1" noChangeArrowheads="1" noChangeShapeType="1" noTextEdit="1"/>
              </p:cNvSpPr>
              <p:nvPr/>
            </p:nvSpPr>
            <p:spPr bwMode="auto">
              <a:xfrm>
                <a:off x="5149236" y="5499585"/>
                <a:ext cx="3118101" cy="777923"/>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65715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着色问题</a:t>
            </a:r>
          </a:p>
        </p:txBody>
      </p:sp>
      <p:sp>
        <p:nvSpPr>
          <p:cNvPr id="9" name="Rectangle 5">
            <a:extLst>
              <a:ext uri="{FF2B5EF4-FFF2-40B4-BE49-F238E27FC236}">
                <a16:creationId xmlns:a16="http://schemas.microsoft.com/office/drawing/2014/main" id="{01B6EFEF-BC22-DC87-E76F-BA787EF71FB4}"/>
              </a:ext>
            </a:extLst>
          </p:cNvPr>
          <p:cNvSpPr txBox="1">
            <a:spLocks noChangeArrowheads="1"/>
          </p:cNvSpPr>
          <p:nvPr/>
        </p:nvSpPr>
        <p:spPr bwMode="auto">
          <a:xfrm>
            <a:off x="577850" y="859636"/>
            <a:ext cx="9002878" cy="442204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四色定理</a:t>
            </a:r>
            <a:endPar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表述任何一个平面地图可以用不超过四种颜色进行着色，使得拥有同一边界线的国家有着不同的颜色。</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zh-CN"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对大多数地图，要找到合法的着色方案很容易</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zh-CN"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对某些地图，要找到合法的着色方案却是很困难的</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zh-CN"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更一般的问题</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你可以把地图着色问题转化为</a:t>
            </a:r>
            <a:r>
              <a:rPr lang="en-US" altLang="zh-CN" sz="2400" kern="0" dirty="0">
                <a:latin typeface="Calibri" panose="020F0502020204030204" pitchFamily="34" charset="0"/>
                <a:ea typeface="华文仿宋" panose="02010600040101010101" pitchFamily="2" charset="-122"/>
                <a:cs typeface="Calibri" panose="020F0502020204030204" pitchFamily="34" charset="0"/>
              </a:rPr>
              <a:t>m-</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着色问题</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4392992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问题求解</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09A1937-83EC-8E28-88A6-6B52CB9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3" y="666018"/>
            <a:ext cx="11257935" cy="5862601"/>
          </a:xfrm>
          <a:prstGeom prst="rect">
            <a:avLst/>
          </a:prstGeom>
        </p:spPr>
      </p:pic>
    </p:spTree>
    <p:extLst>
      <p:ext uri="{BB962C8B-B14F-4D97-AF65-F5344CB8AC3E}">
        <p14:creationId xmlns:p14="http://schemas.microsoft.com/office/powerpoint/2010/main" val="32028084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伪代码</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671901" y="846491"/>
            <a:ext cx="9146808" cy="564984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backtrack(int  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if(t&gt;n)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output(x);</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else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for(int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=t;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&lt;=n;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这里的</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n</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表示层数，不要和子集树搞混了</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swap(x[t], 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if(constraint(t) &amp;&amp; bound(t))      backtrack(t+1);</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swap(x[t], 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     </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191794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复杂度分析</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112266" y="1470104"/>
                <a:ext cx="8291042" cy="333390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时间复杂度：</a:t>
                </a:r>
                <a:r>
                  <a:rPr kumimoji="0" lang="en-US" altLang="zh-CN"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rPr>
                  <a:t>O(</a:t>
                </a:r>
                <a:r>
                  <a:rPr kumimoji="0" lang="en-US" altLang="zh-CN" b="1" i="0" u="none" strike="noStrike" kern="1200" cap="none" spc="0" normalizeH="0" baseline="0" noProof="0" dirty="0" err="1">
                    <a:ln>
                      <a:noFill/>
                    </a:ln>
                    <a:solidFill>
                      <a:srgbClr val="FF0000"/>
                    </a:solidFill>
                    <a:effectLst/>
                    <a:uLnTx/>
                    <a:uFillTx/>
                    <a:latin typeface="Cambria" panose="02040503050406030204" pitchFamily="18" charset="0"/>
                    <a:ea typeface="华文仿宋" panose="02010600040101010101" pitchFamily="2" charset="-122"/>
                  </a:rPr>
                  <a:t>n×n</a:t>
                </a:r>
                <a:r>
                  <a:rPr kumimoji="0" lang="en-US" altLang="zh-CN"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rPr>
                  <a:t>!) </a:t>
                </a: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。因为一共</a:t>
                </a:r>
                <a14:m>
                  <m:oMath xmlns:m="http://schemas.openxmlformats.org/officeDocument/2006/math">
                    <m:sSup>
                      <m:sSupPr>
                        <m:ctrlPr>
                          <a:rPr kumimoji="0" lang="en-US" altLang="zh-CN"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rPr>
                        </m:ctrlPr>
                      </m:sSupPr>
                      <m:e>
                        <m:r>
                          <a:rPr kumimoji="0" lang="en-US" altLang="zh-CN"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rPr>
                          <m:t>𝟐</m:t>
                        </m:r>
                      </m:e>
                      <m:sup>
                        <m:r>
                          <a:rPr kumimoji="0" lang="en-US" altLang="zh-CN"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rPr>
                          <m:t>𝒏</m:t>
                        </m:r>
                      </m:sup>
                    </m:sSup>
                  </m:oMath>
                </a14:m>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种排列，每种排列都需要 </a:t>
                </a:r>
                <a:r>
                  <a:rPr lang="en-US" altLang="zh-CN" dirty="0">
                    <a:solidFill>
                      <a:prstClr val="black"/>
                    </a:solidFill>
                    <a:latin typeface="Cambria" panose="02040503050406030204" pitchFamily="18" charset="0"/>
                    <a:ea typeface="华文仿宋" panose="02010600040101010101" pitchFamily="2" charset="-122"/>
                  </a:rPr>
                  <a:t>O(n)</a:t>
                </a: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的构造时间，最终时间复杂度为 </a:t>
                </a:r>
                <a:r>
                  <a:rPr lang="en-US" altLang="zh-CN" dirty="0">
                    <a:solidFill>
                      <a:prstClr val="black"/>
                    </a:solidFill>
                    <a:latin typeface="Cambria" panose="02040503050406030204" pitchFamily="18" charset="0"/>
                    <a:ea typeface="华文仿宋" panose="02010600040101010101" pitchFamily="2" charset="-122"/>
                  </a:rPr>
                  <a:t>O(</a:t>
                </a:r>
                <a:r>
                  <a:rPr lang="en-US" altLang="zh-CN" dirty="0" err="1">
                    <a:solidFill>
                      <a:prstClr val="black"/>
                    </a:solidFill>
                    <a:latin typeface="Cambria" panose="02040503050406030204" pitchFamily="18" charset="0"/>
                    <a:ea typeface="华文仿宋" panose="02010600040101010101" pitchFamily="2" charset="-122"/>
                  </a:rPr>
                  <a:t>n×n</a:t>
                </a:r>
                <a:r>
                  <a:rPr lang="en-US" altLang="zh-CN" dirty="0">
                    <a:solidFill>
                      <a:prstClr val="black"/>
                    </a:solidFill>
                    <a:latin typeface="Cambria" panose="02040503050406030204" pitchFamily="18" charset="0"/>
                    <a:ea typeface="华文仿宋" panose="02010600040101010101" pitchFamily="2" charset="-122"/>
                  </a:rPr>
                  <a:t>!)</a:t>
                </a: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空间复杂度：</a:t>
                </a:r>
                <a:r>
                  <a:rPr kumimoji="0" lang="en-US" altLang="zh-CN" b="1" i="0" u="none" strike="noStrike" kern="120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rPr>
                  <a:t>O(n)</a:t>
                </a: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，递归深度为</a:t>
                </a:r>
                <a:r>
                  <a:rPr kumimoji="0" lang="en-US" altLang="zh-CN"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n</a:t>
                </a:r>
                <a:r>
                  <a:rPr kumimoji="0" lang="zh-CN" altLang="en-US"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rPr>
                  <a:t>，所以系统栈所用空间为 </a:t>
                </a:r>
                <a:r>
                  <a:rPr lang="en-US" altLang="zh-CN" dirty="0">
                    <a:solidFill>
                      <a:prstClr val="black"/>
                    </a:solidFill>
                    <a:latin typeface="Cambria" panose="02040503050406030204" pitchFamily="18" charset="0"/>
                    <a:ea typeface="华文仿宋" panose="02010600040101010101" pitchFamily="2" charset="-122"/>
                  </a:rPr>
                  <a:t>O(n)</a:t>
                </a:r>
                <a:r>
                  <a:rPr lang="zh-CN" altLang="en-US" dirty="0">
                    <a:solidFill>
                      <a:prstClr val="black"/>
                    </a:solidFill>
                    <a:latin typeface="Cambria" panose="02040503050406030204" pitchFamily="18" charset="0"/>
                    <a:ea typeface="华文仿宋" panose="02010600040101010101" pitchFamily="2" charset="-122"/>
                  </a:rPr>
                  <a:t>。</a:t>
                </a:r>
                <a:endParaRPr kumimoji="0" lang="en-US" altLang="zh-CN"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endParaRP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1112266" y="1470104"/>
                <a:ext cx="8291042" cy="3333908"/>
              </a:xfrm>
              <a:prstGeom prst="rect">
                <a:avLst/>
              </a:prstGeom>
              <a:blipFill>
                <a:blip r:embed="rId3"/>
                <a:stretch>
                  <a:fillRect l="-1470" r="-1323" b="-201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463848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664887"/>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16647" y="1723796"/>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三、图的</a:t>
              </a: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M</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着色问题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06835" y="3471102"/>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五、</a:t>
              </a:r>
              <a:r>
                <a:rPr kumimoji="0" lang="en-US" altLang="zh-CN"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0-1</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背包问题</a:t>
              </a: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37442" y="5232694"/>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七、回溯算法效率分析</a:t>
              </a:r>
            </a:p>
          </p:txBody>
        </p:sp>
      </p:grpSp>
      <p:grpSp>
        <p:nvGrpSpPr>
          <p:cNvPr id="33" name="Group 18">
            <a:extLst>
              <a:ext uri="{FF2B5EF4-FFF2-40B4-BE49-F238E27FC236}">
                <a16:creationId xmlns:a16="http://schemas.microsoft.com/office/drawing/2014/main" id="{107039F9-7DE4-8315-9926-E575082D0408}"/>
              </a:ext>
            </a:extLst>
          </p:cNvPr>
          <p:cNvGrpSpPr>
            <a:grpSpLocks/>
          </p:cNvGrpSpPr>
          <p:nvPr/>
        </p:nvGrpSpPr>
        <p:grpSpPr bwMode="auto">
          <a:xfrm>
            <a:off x="3208709" y="2582644"/>
            <a:ext cx="6127750" cy="682625"/>
            <a:chOff x="0" y="0"/>
            <a:chExt cx="9810" cy="1634"/>
          </a:xfrm>
        </p:grpSpPr>
        <p:grpSp>
          <p:nvGrpSpPr>
            <p:cNvPr id="34" name="Group 19">
              <a:extLst>
                <a:ext uri="{FF2B5EF4-FFF2-40B4-BE49-F238E27FC236}">
                  <a16:creationId xmlns:a16="http://schemas.microsoft.com/office/drawing/2014/main" id="{4916D662-8280-315F-0863-DE9175A0AFFF}"/>
                </a:ext>
              </a:extLst>
            </p:cNvPr>
            <p:cNvGrpSpPr>
              <a:grpSpLocks/>
            </p:cNvGrpSpPr>
            <p:nvPr/>
          </p:nvGrpSpPr>
          <p:grpSpPr bwMode="auto">
            <a:xfrm>
              <a:off x="0" y="0"/>
              <a:ext cx="9810" cy="1634"/>
              <a:chOff x="0" y="90"/>
              <a:chExt cx="6228000" cy="1038263"/>
            </a:xfrm>
          </p:grpSpPr>
          <p:sp>
            <p:nvSpPr>
              <p:cNvPr id="36" name="AutoShape 3">
                <a:extLst>
                  <a:ext uri="{FF2B5EF4-FFF2-40B4-BE49-F238E27FC236}">
                    <a16:creationId xmlns:a16="http://schemas.microsoft.com/office/drawing/2014/main" id="{56E930FE-DB96-211D-3C42-D0402A73DBD7}"/>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7" name="AutoShape 3">
                <a:extLst>
                  <a:ext uri="{FF2B5EF4-FFF2-40B4-BE49-F238E27FC236}">
                    <a16:creationId xmlns:a16="http://schemas.microsoft.com/office/drawing/2014/main" id="{B51D69DE-C016-EBD8-5B9F-FE780DAD8C24}"/>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5" name="Rectangle 13">
              <a:extLst>
                <a:ext uri="{FF2B5EF4-FFF2-40B4-BE49-F238E27FC236}">
                  <a16:creationId xmlns:a16="http://schemas.microsoft.com/office/drawing/2014/main" id="{93920372-E05F-C775-1783-9D8DA563F406}"/>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四、货箱装载问题</a:t>
              </a:r>
            </a:p>
          </p:txBody>
        </p:sp>
      </p:grpSp>
      <p:grpSp>
        <p:nvGrpSpPr>
          <p:cNvPr id="38" name="Group 18">
            <a:extLst>
              <a:ext uri="{FF2B5EF4-FFF2-40B4-BE49-F238E27FC236}">
                <a16:creationId xmlns:a16="http://schemas.microsoft.com/office/drawing/2014/main" id="{475344F5-13ED-892F-624C-BD3B1D43FF62}"/>
              </a:ext>
            </a:extLst>
          </p:cNvPr>
          <p:cNvGrpSpPr>
            <a:grpSpLocks/>
          </p:cNvGrpSpPr>
          <p:nvPr/>
        </p:nvGrpSpPr>
        <p:grpSpPr bwMode="auto">
          <a:xfrm>
            <a:off x="3204961" y="4326529"/>
            <a:ext cx="6127750" cy="682625"/>
            <a:chOff x="0" y="0"/>
            <a:chExt cx="9810" cy="1634"/>
          </a:xfrm>
        </p:grpSpPr>
        <p:grpSp>
          <p:nvGrpSpPr>
            <p:cNvPr id="39" name="Group 19">
              <a:extLst>
                <a:ext uri="{FF2B5EF4-FFF2-40B4-BE49-F238E27FC236}">
                  <a16:creationId xmlns:a16="http://schemas.microsoft.com/office/drawing/2014/main" id="{D231F440-EE8E-0F43-D696-D7444803B10C}"/>
                </a:ext>
              </a:extLst>
            </p:cNvPr>
            <p:cNvGrpSpPr>
              <a:grpSpLocks/>
            </p:cNvGrpSpPr>
            <p:nvPr/>
          </p:nvGrpSpPr>
          <p:grpSpPr bwMode="auto">
            <a:xfrm>
              <a:off x="0" y="0"/>
              <a:ext cx="9810" cy="1634"/>
              <a:chOff x="0" y="90"/>
              <a:chExt cx="6228000" cy="1038263"/>
            </a:xfrm>
          </p:grpSpPr>
          <p:sp>
            <p:nvSpPr>
              <p:cNvPr id="41" name="AutoShape 3">
                <a:extLst>
                  <a:ext uri="{FF2B5EF4-FFF2-40B4-BE49-F238E27FC236}">
                    <a16:creationId xmlns:a16="http://schemas.microsoft.com/office/drawing/2014/main" id="{CEBDF8B8-1DB7-64F6-6F7F-9C0DC66C3A4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42" name="AutoShape 3">
                <a:extLst>
                  <a:ext uri="{FF2B5EF4-FFF2-40B4-BE49-F238E27FC236}">
                    <a16:creationId xmlns:a16="http://schemas.microsoft.com/office/drawing/2014/main" id="{FBD784E7-AE76-64DF-7E7A-49FE6FF0AC10}"/>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40" name="Rectangle 13">
              <a:extLst>
                <a:ext uri="{FF2B5EF4-FFF2-40B4-BE49-F238E27FC236}">
                  <a16:creationId xmlns:a16="http://schemas.microsoft.com/office/drawing/2014/main" id="{5816EBA2-44AD-B68D-F4F3-DBB9A499CCE4}"/>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六、全排列问题</a:t>
              </a:r>
            </a:p>
          </p:txBody>
        </p:sp>
      </p:grpSp>
    </p:spTree>
    <p:extLst>
      <p:ext uri="{BB962C8B-B14F-4D97-AF65-F5344CB8AC3E}">
        <p14:creationId xmlns:p14="http://schemas.microsoft.com/office/powerpoint/2010/main" val="171100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回溯法效率分析</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355214" y="893332"/>
            <a:ext cx="10759039" cy="136324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 通过前面的具体实例的讨论容易看出，回溯算法的效率在很大程度上依赖于以下因素：</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06345" y="2080770"/>
            <a:ext cx="10759039" cy="424137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(1)</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产生</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x[k]</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的时间；</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(2)</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满足显约束的</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x[k]</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值的个数；</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(3)</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计算约束函数</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constraint</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的时间；</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(4)</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计算上界函数</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bound</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的时间；</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(5)</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满足约束函数和上界函数约束的所有</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x[k]</a:t>
            </a:r>
            <a:r>
              <a:rPr kumimoji="0" lang="zh-CN" altLang="en-US"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的个数。</a:t>
            </a:r>
          </a:p>
          <a:p>
            <a:pPr marL="0" marR="0" lvl="0" indent="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None/>
              <a:tabLst/>
              <a:defRPr/>
            </a:pPr>
            <a:r>
              <a:rPr kumimoji="0" lang="zh-CN" altLang="en-US" sz="2800" b="1" i="0" u="none" strike="noStrike" kern="0" cap="none" spc="0" normalizeH="0" baseline="0" noProof="0" dirty="0">
                <a:ln>
                  <a:noFill/>
                </a:ln>
                <a:solidFill>
                  <a:schemeClr val="accent2">
                    <a:lumMod val="75000"/>
                  </a:schemeClr>
                </a:solidFill>
                <a:effectLst/>
                <a:uLnTx/>
                <a:uFillTx/>
                <a:latin typeface="华文仿宋" panose="02010600040101010101" pitchFamily="2" charset="-122"/>
                <a:ea typeface="华文仿宋" panose="02010600040101010101" pitchFamily="2" charset="-122"/>
                <a:cs typeface="+mn-cs"/>
              </a:rPr>
              <a:t>好的约束函数能显著地减少所生成的结点数。但这样的约束函数往往计算量较大。因此，在选择约束函数时通常存在生成结点数与约束函数计算量之间的折衷。</a:t>
            </a:r>
          </a:p>
        </p:txBody>
      </p:sp>
    </p:spTree>
    <p:extLst>
      <p:ext uri="{BB962C8B-B14F-4D97-AF65-F5344CB8AC3E}">
        <p14:creationId xmlns:p14="http://schemas.microsoft.com/office/powerpoint/2010/main" val="285331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重排原理</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191772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对于许多问题而言，在搜索试探时选取</a:t>
            </a:r>
            <a:r>
              <a:rPr lang="en-US" altLang="zh-CN" sz="2400" dirty="0">
                <a:solidFill>
                  <a:prstClr val="black"/>
                </a:solidFill>
                <a:latin typeface="Cambria" panose="02040503050406030204" pitchFamily="18" charset="0"/>
                <a:ea typeface="华文仿宋" panose="02010600040101010101" pitchFamily="2" charset="-122"/>
              </a:rPr>
              <a:t>x[</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的值顺序是任意的。在其它条件相当的前提下，让可取值最少的</a:t>
            </a:r>
            <a:r>
              <a:rPr lang="en-US" altLang="zh-CN" sz="2400" dirty="0">
                <a:solidFill>
                  <a:prstClr val="black"/>
                </a:solidFill>
                <a:latin typeface="Cambria" panose="02040503050406030204" pitchFamily="18" charset="0"/>
                <a:ea typeface="华文仿宋" panose="02010600040101010101" pitchFamily="2" charset="-122"/>
              </a:rPr>
              <a:t>x[</a:t>
            </a:r>
            <a:r>
              <a:rPr lang="en-US" altLang="zh-CN" sz="2400" dirty="0" err="1">
                <a:solidFill>
                  <a:prstClr val="black"/>
                </a:solidFill>
                <a:latin typeface="Cambria" panose="02040503050406030204" pitchFamily="18" charset="0"/>
                <a:ea typeface="华文仿宋" panose="02010600040101010101" pitchFamily="2" charset="-122"/>
              </a:rPr>
              <a:t>i</a:t>
            </a:r>
            <a:r>
              <a:rPr lang="en-US" altLang="zh-CN" sz="2400" dirty="0">
                <a:solidFill>
                  <a:prstClr val="black"/>
                </a:solidFill>
                <a:latin typeface="Cambria" panose="02040503050406030204" pitchFamily="18" charset="0"/>
                <a:ea typeface="华文仿宋" panose="02010600040101010101" pitchFamily="2" charset="-122"/>
              </a:rPr>
              <a:t>]</a:t>
            </a:r>
            <a:r>
              <a:rPr lang="zh-CN" altLang="en-US" sz="2400" dirty="0">
                <a:solidFill>
                  <a:prstClr val="black"/>
                </a:solidFill>
                <a:latin typeface="Cambria" panose="02040503050406030204" pitchFamily="18" charset="0"/>
                <a:ea typeface="华文仿宋" panose="02010600040101010101" pitchFamily="2" charset="-122"/>
              </a:rPr>
              <a:t>优先</a:t>
            </a: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定义</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5" name="Rectangle 5">
            <a:extLst>
              <a:ext uri="{FF2B5EF4-FFF2-40B4-BE49-F238E27FC236}">
                <a16:creationId xmlns:a16="http://schemas.microsoft.com/office/drawing/2014/main" id="{072C9BD1-95CA-811E-A696-B751B8E406A6}"/>
              </a:ext>
            </a:extLst>
          </p:cNvPr>
          <p:cNvSpPr txBox="1">
            <a:spLocks noChangeArrowheads="1"/>
          </p:cNvSpPr>
          <p:nvPr/>
        </p:nvSpPr>
        <p:spPr bwMode="auto">
          <a:xfrm>
            <a:off x="434647" y="2958686"/>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例</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Tree>
    <p:extLst>
      <p:ext uri="{BB962C8B-B14F-4D97-AF65-F5344CB8AC3E}">
        <p14:creationId xmlns:p14="http://schemas.microsoft.com/office/powerpoint/2010/main" val="1650619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重排原理</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2050" name="Picture 7" descr="t510b">
            <a:extLst>
              <a:ext uri="{FF2B5EF4-FFF2-40B4-BE49-F238E27FC236}">
                <a16:creationId xmlns:a16="http://schemas.microsoft.com/office/drawing/2014/main" id="{E7091239-8EAA-ACAB-9E4A-9F76DBD9C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611" y="2789074"/>
            <a:ext cx="6407459" cy="173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6" descr="t510a">
            <a:extLst>
              <a:ext uri="{FF2B5EF4-FFF2-40B4-BE49-F238E27FC236}">
                <a16:creationId xmlns:a16="http://schemas.microsoft.com/office/drawing/2014/main" id="{46CD3640-08B0-0454-5FF0-0B82D0826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984" y="920906"/>
            <a:ext cx="5934557" cy="156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6A9F6B4-713E-4803-CFCD-A311A71C60F3}"/>
              </a:ext>
            </a:extLst>
          </p:cNvPr>
          <p:cNvSpPr txBox="1"/>
          <p:nvPr/>
        </p:nvSpPr>
        <p:spPr>
          <a:xfrm>
            <a:off x="5923933" y="2450278"/>
            <a:ext cx="619433" cy="369332"/>
          </a:xfrm>
          <a:prstGeom prst="rect">
            <a:avLst/>
          </a:prstGeom>
          <a:noFill/>
        </p:spPr>
        <p:txBody>
          <a:bodyPr wrap="square" rtlCol="0">
            <a:spAutoFit/>
          </a:bodyPr>
          <a:lstStyle/>
          <a:p>
            <a:r>
              <a:rPr lang="zh-CN" altLang="en-US" dirty="0"/>
              <a:t>（</a:t>
            </a:r>
            <a:r>
              <a:rPr lang="en-US" altLang="zh-CN" dirty="0"/>
              <a:t>a</a:t>
            </a:r>
            <a:r>
              <a:rPr lang="zh-CN" altLang="en-US" dirty="0"/>
              <a:t>）</a:t>
            </a:r>
          </a:p>
        </p:txBody>
      </p:sp>
      <p:sp>
        <p:nvSpPr>
          <p:cNvPr id="9" name="文本框 8">
            <a:extLst>
              <a:ext uri="{FF2B5EF4-FFF2-40B4-BE49-F238E27FC236}">
                <a16:creationId xmlns:a16="http://schemas.microsoft.com/office/drawing/2014/main" id="{BBCAAFC9-C43F-9AEB-0C28-55FED807E95B}"/>
              </a:ext>
            </a:extLst>
          </p:cNvPr>
          <p:cNvSpPr txBox="1"/>
          <p:nvPr/>
        </p:nvSpPr>
        <p:spPr>
          <a:xfrm>
            <a:off x="5923932" y="4523998"/>
            <a:ext cx="619433" cy="369332"/>
          </a:xfrm>
          <a:prstGeom prst="rect">
            <a:avLst/>
          </a:prstGeom>
          <a:noFill/>
        </p:spPr>
        <p:txBody>
          <a:bodyPr wrap="square" rtlCol="0">
            <a:spAutoFit/>
          </a:bodyPr>
          <a:lstStyle/>
          <a:p>
            <a:r>
              <a:rPr lang="zh-CN" altLang="en-US" dirty="0"/>
              <a:t>（</a:t>
            </a:r>
            <a:r>
              <a:rPr lang="en-US" altLang="zh-CN" dirty="0"/>
              <a:t>b</a:t>
            </a:r>
            <a:r>
              <a:rPr lang="zh-CN" altLang="en-US" dirty="0"/>
              <a:t>）</a:t>
            </a:r>
          </a:p>
        </p:txBody>
      </p:sp>
      <p:sp>
        <p:nvSpPr>
          <p:cNvPr id="3" name="椭圆 2">
            <a:extLst>
              <a:ext uri="{FF2B5EF4-FFF2-40B4-BE49-F238E27FC236}">
                <a16:creationId xmlns:a16="http://schemas.microsoft.com/office/drawing/2014/main" id="{8D111BDB-3142-72F0-CB39-29DE93E5D756}"/>
              </a:ext>
            </a:extLst>
          </p:cNvPr>
          <p:cNvSpPr/>
          <p:nvPr/>
        </p:nvSpPr>
        <p:spPr>
          <a:xfrm>
            <a:off x="2915635" y="1302487"/>
            <a:ext cx="3357345" cy="143846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E320AF5-A149-3ABE-C636-9748C866A4A4}"/>
              </a:ext>
            </a:extLst>
          </p:cNvPr>
          <p:cNvSpPr/>
          <p:nvPr/>
        </p:nvSpPr>
        <p:spPr>
          <a:xfrm>
            <a:off x="3103722" y="3106162"/>
            <a:ext cx="2453567" cy="168452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ectangle 5">
            <a:extLst>
              <a:ext uri="{FF2B5EF4-FFF2-40B4-BE49-F238E27FC236}">
                <a16:creationId xmlns:a16="http://schemas.microsoft.com/office/drawing/2014/main" id="{40CCD96B-E0BA-0B23-460D-95E511AC1BBA}"/>
              </a:ext>
            </a:extLst>
          </p:cNvPr>
          <p:cNvSpPr txBox="1">
            <a:spLocks noChangeArrowheads="1"/>
          </p:cNvSpPr>
          <p:nvPr/>
        </p:nvSpPr>
        <p:spPr bwMode="auto">
          <a:xfrm>
            <a:off x="1163845" y="4734267"/>
            <a:ext cx="10759039" cy="137749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图</a:t>
            </a:r>
            <a:r>
              <a:rPr lang="en-US" altLang="zh-CN" sz="2400" dirty="0">
                <a:solidFill>
                  <a:prstClr val="black"/>
                </a:solidFill>
                <a:latin typeface="Cambria" panose="02040503050406030204" pitchFamily="18" charset="0"/>
                <a:ea typeface="华文仿宋" panose="02010600040101010101" pitchFamily="2" charset="-122"/>
              </a:rPr>
              <a:t>(a)</a:t>
            </a:r>
            <a:r>
              <a:rPr lang="zh-CN" altLang="en-US" sz="2400" dirty="0">
                <a:solidFill>
                  <a:prstClr val="black"/>
                </a:solidFill>
                <a:latin typeface="Cambria" panose="02040503050406030204" pitchFamily="18" charset="0"/>
                <a:ea typeface="华文仿宋" panose="02010600040101010101" pitchFamily="2" charset="-122"/>
              </a:rPr>
              <a:t>中，从第</a:t>
            </a:r>
            <a:r>
              <a:rPr lang="en-US" altLang="zh-CN" sz="2400" dirty="0">
                <a:solidFill>
                  <a:prstClr val="black"/>
                </a:solidFill>
                <a:latin typeface="Cambria" panose="02040503050406030204" pitchFamily="18" charset="0"/>
                <a:ea typeface="华文仿宋" panose="02010600040101010101" pitchFamily="2" charset="-122"/>
              </a:rPr>
              <a:t>1</a:t>
            </a:r>
            <a:r>
              <a:rPr lang="zh-CN" altLang="en-US" sz="2400" dirty="0">
                <a:solidFill>
                  <a:prstClr val="black"/>
                </a:solidFill>
                <a:latin typeface="Cambria" panose="02040503050406030204" pitchFamily="18" charset="0"/>
                <a:ea typeface="华文仿宋" panose="02010600040101010101" pitchFamily="2" charset="-122"/>
              </a:rPr>
              <a:t>层剪去</a:t>
            </a:r>
            <a:r>
              <a:rPr lang="en-US" altLang="zh-CN" sz="2400" dirty="0">
                <a:solidFill>
                  <a:prstClr val="black"/>
                </a:solidFill>
                <a:latin typeface="Cambria" panose="02040503050406030204" pitchFamily="18" charset="0"/>
                <a:ea typeface="华文仿宋" panose="02010600040101010101" pitchFamily="2" charset="-122"/>
              </a:rPr>
              <a:t>1</a:t>
            </a:r>
            <a:r>
              <a:rPr lang="zh-CN" altLang="en-US" sz="2400" dirty="0">
                <a:solidFill>
                  <a:prstClr val="black"/>
                </a:solidFill>
                <a:latin typeface="Cambria" panose="02040503050406030204" pitchFamily="18" charset="0"/>
                <a:ea typeface="华文仿宋" panose="02010600040101010101" pitchFamily="2" charset="-122"/>
              </a:rPr>
              <a:t>棵子树，则从所有应当考虑的</a:t>
            </a:r>
            <a:r>
              <a:rPr lang="en-US" altLang="zh-CN" sz="2400" dirty="0">
                <a:solidFill>
                  <a:prstClr val="black"/>
                </a:solidFill>
                <a:latin typeface="Cambria" panose="02040503050406030204" pitchFamily="18" charset="0"/>
                <a:ea typeface="华文仿宋" panose="02010600040101010101" pitchFamily="2" charset="-122"/>
              </a:rPr>
              <a:t>3</a:t>
            </a:r>
            <a:r>
              <a:rPr lang="zh-CN" altLang="en-US" sz="2400" dirty="0">
                <a:solidFill>
                  <a:prstClr val="black"/>
                </a:solidFill>
                <a:latin typeface="Cambria" panose="02040503050406030204" pitchFamily="18" charset="0"/>
                <a:ea typeface="华文仿宋" panose="02010600040101010101" pitchFamily="2" charset="-122"/>
              </a:rPr>
              <a:t>元组中一次消去</a:t>
            </a:r>
            <a:r>
              <a:rPr lang="en-US" altLang="zh-CN" sz="2400" dirty="0">
                <a:solidFill>
                  <a:prstClr val="black"/>
                </a:solidFill>
                <a:latin typeface="Cambria" panose="02040503050406030204" pitchFamily="18" charset="0"/>
                <a:ea typeface="华文仿宋" panose="02010600040101010101" pitchFamily="2" charset="-122"/>
              </a:rPr>
              <a:t>12</a:t>
            </a:r>
            <a:r>
              <a:rPr lang="zh-CN" altLang="en-US" sz="2400" dirty="0">
                <a:solidFill>
                  <a:prstClr val="black"/>
                </a:solidFill>
                <a:latin typeface="Cambria" panose="02040503050406030204" pitchFamily="18" charset="0"/>
                <a:ea typeface="华文仿宋" panose="02010600040101010101" pitchFamily="2" charset="-122"/>
              </a:rPr>
              <a:t>个</a:t>
            </a:r>
            <a:r>
              <a:rPr lang="en-US" altLang="zh-CN" sz="2400" dirty="0">
                <a:solidFill>
                  <a:prstClr val="black"/>
                </a:solidFill>
                <a:latin typeface="Cambria" panose="02040503050406030204" pitchFamily="18" charset="0"/>
                <a:ea typeface="华文仿宋" panose="02010600040101010101" pitchFamily="2" charset="-122"/>
              </a:rPr>
              <a:t>3</a:t>
            </a:r>
            <a:r>
              <a:rPr lang="zh-CN" altLang="en-US" sz="2400" dirty="0">
                <a:solidFill>
                  <a:prstClr val="black"/>
                </a:solidFill>
                <a:latin typeface="Cambria" panose="02040503050406030204" pitchFamily="18" charset="0"/>
                <a:ea typeface="华文仿宋" panose="02010600040101010101" pitchFamily="2" charset="-122"/>
              </a:rPr>
              <a:t>元组。对于图</a:t>
            </a:r>
            <a:r>
              <a:rPr lang="en-US" altLang="zh-CN" sz="2400" dirty="0">
                <a:solidFill>
                  <a:prstClr val="black"/>
                </a:solidFill>
                <a:latin typeface="Cambria" panose="02040503050406030204" pitchFamily="18" charset="0"/>
                <a:ea typeface="华文仿宋" panose="02010600040101010101" pitchFamily="2" charset="-122"/>
              </a:rPr>
              <a:t>(b)</a:t>
            </a:r>
            <a:r>
              <a:rPr lang="zh-CN" altLang="en-US" sz="2400" dirty="0">
                <a:solidFill>
                  <a:prstClr val="black"/>
                </a:solidFill>
                <a:latin typeface="Cambria" panose="02040503050406030204" pitchFamily="18" charset="0"/>
                <a:ea typeface="华文仿宋" panose="02010600040101010101" pitchFamily="2" charset="-122"/>
              </a:rPr>
              <a:t>，虽然同样从第</a:t>
            </a:r>
            <a:r>
              <a:rPr lang="en-US" altLang="zh-CN" sz="2400" dirty="0">
                <a:solidFill>
                  <a:prstClr val="black"/>
                </a:solidFill>
                <a:latin typeface="Cambria" panose="02040503050406030204" pitchFamily="18" charset="0"/>
                <a:ea typeface="华文仿宋" panose="02010600040101010101" pitchFamily="2" charset="-122"/>
              </a:rPr>
              <a:t>1</a:t>
            </a:r>
            <a:r>
              <a:rPr lang="zh-CN" altLang="en-US" sz="2400" dirty="0">
                <a:solidFill>
                  <a:prstClr val="black"/>
                </a:solidFill>
                <a:latin typeface="Cambria" panose="02040503050406030204" pitchFamily="18" charset="0"/>
                <a:ea typeface="华文仿宋" panose="02010600040101010101" pitchFamily="2" charset="-122"/>
              </a:rPr>
              <a:t>层剪去</a:t>
            </a:r>
            <a:r>
              <a:rPr lang="en-US" altLang="zh-CN" sz="2400" dirty="0">
                <a:solidFill>
                  <a:prstClr val="black"/>
                </a:solidFill>
                <a:latin typeface="Cambria" panose="02040503050406030204" pitchFamily="18" charset="0"/>
                <a:ea typeface="华文仿宋" panose="02010600040101010101" pitchFamily="2" charset="-122"/>
              </a:rPr>
              <a:t>1</a:t>
            </a:r>
            <a:r>
              <a:rPr lang="zh-CN" altLang="en-US" sz="2400" dirty="0">
                <a:solidFill>
                  <a:prstClr val="black"/>
                </a:solidFill>
                <a:latin typeface="Cambria" panose="02040503050406030204" pitchFamily="18" charset="0"/>
                <a:ea typeface="华文仿宋" panose="02010600040101010101" pitchFamily="2" charset="-122"/>
              </a:rPr>
              <a:t>棵子树，却只从应当考虑的</a:t>
            </a:r>
            <a:r>
              <a:rPr lang="en-US" altLang="zh-CN" sz="2400" dirty="0">
                <a:solidFill>
                  <a:prstClr val="black"/>
                </a:solidFill>
                <a:latin typeface="Cambria" panose="02040503050406030204" pitchFamily="18" charset="0"/>
                <a:ea typeface="华文仿宋" panose="02010600040101010101" pitchFamily="2" charset="-122"/>
              </a:rPr>
              <a:t>3</a:t>
            </a:r>
            <a:r>
              <a:rPr lang="zh-CN" altLang="en-US" sz="2400" dirty="0">
                <a:solidFill>
                  <a:prstClr val="black"/>
                </a:solidFill>
                <a:latin typeface="Cambria" panose="02040503050406030204" pitchFamily="18" charset="0"/>
                <a:ea typeface="华文仿宋" panose="02010600040101010101" pitchFamily="2" charset="-122"/>
              </a:rPr>
              <a:t>元组中消去</a:t>
            </a:r>
            <a:r>
              <a:rPr lang="en-US" altLang="zh-CN" sz="2400" dirty="0">
                <a:solidFill>
                  <a:prstClr val="black"/>
                </a:solidFill>
                <a:latin typeface="Cambria" panose="02040503050406030204" pitchFamily="18" charset="0"/>
                <a:ea typeface="华文仿宋" panose="02010600040101010101" pitchFamily="2" charset="-122"/>
              </a:rPr>
              <a:t>8</a:t>
            </a:r>
            <a:r>
              <a:rPr lang="zh-CN" altLang="en-US" sz="2400" dirty="0">
                <a:solidFill>
                  <a:prstClr val="black"/>
                </a:solidFill>
                <a:latin typeface="Cambria" panose="02040503050406030204" pitchFamily="18" charset="0"/>
                <a:ea typeface="华文仿宋" panose="02010600040101010101" pitchFamily="2" charset="-122"/>
              </a:rPr>
              <a:t>个</a:t>
            </a:r>
            <a:r>
              <a:rPr lang="en-US" altLang="zh-CN" sz="2400" dirty="0">
                <a:solidFill>
                  <a:prstClr val="black"/>
                </a:solidFill>
                <a:latin typeface="Cambria" panose="02040503050406030204" pitchFamily="18" charset="0"/>
                <a:ea typeface="华文仿宋" panose="02010600040101010101" pitchFamily="2" charset="-122"/>
              </a:rPr>
              <a:t>3</a:t>
            </a:r>
            <a:r>
              <a:rPr lang="zh-CN" altLang="en-US" sz="2400" dirty="0">
                <a:solidFill>
                  <a:prstClr val="black"/>
                </a:solidFill>
                <a:latin typeface="Cambria" panose="02040503050406030204" pitchFamily="18" charset="0"/>
                <a:ea typeface="华文仿宋" panose="02010600040101010101" pitchFamily="2" charset="-122"/>
              </a:rPr>
              <a:t>元组。</a:t>
            </a:r>
            <a:r>
              <a:rPr lang="zh-CN" altLang="en-US" sz="2400" dirty="0">
                <a:solidFill>
                  <a:srgbClr val="FF0000"/>
                </a:solidFill>
                <a:latin typeface="Cambria" panose="02040503050406030204" pitchFamily="18" charset="0"/>
                <a:ea typeface="华文仿宋" panose="02010600040101010101" pitchFamily="2" charset="-122"/>
              </a:rPr>
              <a:t>前者的效果明显比后者好</a:t>
            </a:r>
            <a:r>
              <a:rPr lang="zh-CN" altLang="en-US" sz="2400" dirty="0">
                <a:solidFill>
                  <a:prstClr val="black"/>
                </a:solidFill>
                <a:latin typeface="Cambria" panose="02040503050406030204" pitchFamily="18" charset="0"/>
                <a:ea typeface="华文仿宋" panose="02010600040101010101" pitchFamily="2" charset="-122"/>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120911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效率分析</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474280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解空间的结构一旦确定，影响回溯算法效率的前三个因素就可以确定，只剩下生成节点的数目是可变的，它将随着具体问题和节点的不同生成方式而改变。即使是同一个问题的不同实例，用回溯算法求解所产生的节点数目也会有很大的变化。</a:t>
                </a:r>
                <a:r>
                  <a:rPr kumimoji="0" lang="zh-CN" altLang="en-US" sz="2400" b="1" i="0" u="none" strike="noStrike" kern="1200" cap="none" spc="0" normalizeH="0" baseline="0" noProof="0" dirty="0">
                    <a:ln>
                      <a:noFill/>
                    </a:ln>
                    <a:solidFill>
                      <a:srgbClr val="0070C0"/>
                    </a:solidFill>
                    <a:effectLst/>
                    <a:uLnTx/>
                    <a:uFillTx/>
                    <a:latin typeface="Cambria" panose="02040503050406030204" pitchFamily="18" charset="0"/>
                    <a:ea typeface="华文仿宋" panose="02010600040101010101" pitchFamily="2" charset="-122"/>
                    <a:cs typeface="+mn-cs"/>
                  </a:rPr>
                  <a:t>最坏情况下</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，回溯算法将搜索几乎所有的节点，而状态空间树的节点数目一般都是指数或者阶乘复杂度的，故算法的计算机复杂度一般为</a:t>
                </a:r>
                <a:r>
                  <a:rPr kumimoji="0" lang="en-US" altLang="zh-CN" sz="2400" b="1" i="0" u="none" strike="noStrike" kern="1200" cap="none" spc="0" normalizeH="0" baseline="0" noProof="0" dirty="0">
                    <a:ln>
                      <a:noFill/>
                    </a:ln>
                    <a:solidFill>
                      <a:schemeClr val="accent2">
                        <a:lumMod val="75000"/>
                      </a:schemeClr>
                    </a:solidFill>
                    <a:effectLst/>
                    <a:uLnTx/>
                    <a:uFillTx/>
                    <a:latin typeface="Cambria" panose="02040503050406030204" pitchFamily="18" charset="0"/>
                    <a:ea typeface="华文仿宋" panose="02010600040101010101" pitchFamily="2" charset="-122"/>
                    <a:cs typeface="+mn-cs"/>
                  </a:rPr>
                  <a:t>O(p(n)</a:t>
                </a:r>
                <a14:m>
                  <m:oMath xmlns:m="http://schemas.openxmlformats.org/officeDocument/2006/math">
                    <m:sSup>
                      <m:sSupPr>
                        <m:ctrlPr>
                          <a:rPr kumimoji="0" lang="en-US" altLang="zh-CN" sz="2400" b="1"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华文仿宋" panose="02010600040101010101" pitchFamily="2" charset="-122"/>
                            <a:cs typeface="+mn-cs"/>
                          </a:rPr>
                        </m:ctrlPr>
                      </m:sSupPr>
                      <m:e>
                        <m:r>
                          <a:rPr kumimoji="0" lang="en-US" altLang="zh-CN" sz="2400" b="1"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华文仿宋" panose="02010600040101010101" pitchFamily="2" charset="-122"/>
                            <a:cs typeface="+mn-cs"/>
                          </a:rPr>
                          <m:t>𝟐</m:t>
                        </m:r>
                      </m:e>
                      <m:sup>
                        <m:r>
                          <a:rPr kumimoji="0" lang="en-US" altLang="zh-CN" sz="2400" b="1"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华文仿宋" panose="02010600040101010101" pitchFamily="2" charset="-122"/>
                            <a:cs typeface="+mn-cs"/>
                          </a:rPr>
                          <m:t>𝒏</m:t>
                        </m:r>
                      </m:sup>
                    </m:sSup>
                  </m:oMath>
                </a14:m>
                <a:r>
                  <a:rPr kumimoji="0" lang="en-US" altLang="zh-CN" sz="2400" b="1" i="0" u="none" strike="noStrike" kern="1200" cap="none" spc="0" normalizeH="0" baseline="0" noProof="0" dirty="0">
                    <a:ln>
                      <a:noFill/>
                    </a:ln>
                    <a:solidFill>
                      <a:schemeClr val="accent2">
                        <a:lumMod val="75000"/>
                      </a:schemeClr>
                    </a:solidFill>
                    <a:effectLst/>
                    <a:uLnTx/>
                    <a:uFillTx/>
                    <a:latin typeface="Cambria" panose="02040503050406030204" pitchFamily="18" charset="0"/>
                    <a:ea typeface="华文仿宋" panose="0201060004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或</a:t>
                </a:r>
                <a:r>
                  <a:rPr kumimoji="0" lang="en-US" altLang="zh-CN" sz="2400" b="1" i="0" u="none" strike="noStrike" kern="1200" cap="none" spc="0" normalizeH="0" baseline="0" noProof="0" dirty="0">
                    <a:ln>
                      <a:noFill/>
                    </a:ln>
                    <a:solidFill>
                      <a:schemeClr val="accent2">
                        <a:lumMod val="75000"/>
                      </a:schemeClr>
                    </a:solidFill>
                    <a:effectLst/>
                    <a:uLnTx/>
                    <a:uFillTx/>
                    <a:latin typeface="Cambria" panose="02040503050406030204" pitchFamily="18" charset="0"/>
                    <a:ea typeface="华文仿宋" panose="02010600040101010101" pitchFamily="2" charset="-122"/>
                    <a:cs typeface="+mn-cs"/>
                  </a:rPr>
                  <a:t>O(q(n)n!)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，其中</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p(n)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和</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q(n)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是关于</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n</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的多项式。所以我们</a:t>
                </a:r>
                <a:r>
                  <a:rPr kumimoji="0" lang="zh-CN" altLang="en-US" sz="2400" b="1" i="0" u="none" strike="noStrike" kern="1200" cap="none" spc="0" normalizeH="0" baseline="0" noProof="0" dirty="0">
                    <a:ln>
                      <a:noFill/>
                    </a:ln>
                    <a:solidFill>
                      <a:srgbClr val="0070C0"/>
                    </a:solidFill>
                    <a:effectLst/>
                    <a:uLnTx/>
                    <a:uFillTx/>
                    <a:latin typeface="Cambria" panose="02040503050406030204" pitchFamily="18" charset="0"/>
                    <a:ea typeface="华文仿宋" panose="02010600040101010101" pitchFamily="2" charset="-122"/>
                    <a:cs typeface="+mn-cs"/>
                  </a:rPr>
                  <a:t>寄希望于回溯算法能够在实际运行中删除绝大多数的节点，从而提高算法的效率</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，避免最坏情况的出现。</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4742809"/>
              </a:xfrm>
              <a:prstGeom prst="rect">
                <a:avLst/>
              </a:prstGeom>
              <a:blipFill>
                <a:blip r:embed="rId3"/>
                <a:stretch>
                  <a:fillRect l="-907" r="-79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9947460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效率分析</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1301843" y="1494218"/>
            <a:ext cx="8811150" cy="277753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由于对于具体问题实例来说，很难从理论上预测回溯算法执行过程中实际所产生的节点的个数。所以通常在决定采用回溯法正式计算某实例前，预先估算回溯算法在此实例情况下的工作效能。主要是估计算法实际运行可能产生的节点数。</a:t>
            </a: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下面介绍蒙特卡洛给出的估计方法</a:t>
            </a:r>
            <a:r>
              <a:rPr lang="en-US" altLang="zh-CN" sz="2400" dirty="0">
                <a:solidFill>
                  <a:prstClr val="black"/>
                </a:solidFill>
                <a:latin typeface="Cambria" panose="02040503050406030204" pitchFamily="18" charset="0"/>
                <a:ea typeface="华文仿宋" panose="02010600040101010101" pitchFamily="2" charset="-122"/>
              </a:rPr>
              <a:t>:</a:t>
            </a: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p:spTree>
    <p:extLst>
      <p:ext uri="{BB962C8B-B14F-4D97-AF65-F5344CB8AC3E}">
        <p14:creationId xmlns:p14="http://schemas.microsoft.com/office/powerpoint/2010/main" val="39992047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效率分析</a:t>
            </a: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4" y="1002898"/>
                <a:ext cx="10759039" cy="315966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）从第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级节点出发（第</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0</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级的根节点开始），估计一个第</a:t>
                </a:r>
                <a:r>
                  <a:rPr kumimoji="0" lang="en-US" altLang="zh-CN" sz="2400" b="1" i="0" u="none" strike="noStrike" kern="1200" cap="none" spc="0" normalizeH="0" baseline="0" noProof="0" dirty="0" err="1">
                    <a:ln>
                      <a:noFill/>
                    </a:ln>
                    <a:solidFill>
                      <a:prstClr val="black"/>
                    </a:solidFill>
                    <a:effectLst/>
                    <a:uLnTx/>
                    <a:uFillTx/>
                    <a:latin typeface="Cambria" panose="02040503050406030204" pitchFamily="18" charset="0"/>
                    <a:ea typeface="华文仿宋" panose="02010600040101010101" pitchFamily="2" charset="-122"/>
                    <a:cs typeface="+mn-cs"/>
                  </a:rPr>
                  <a:t>i</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级节点未被限界的儿子节点的数目</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2</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）从这</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a14:m>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个节点中随机选择</a:t>
                </a: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1</a:t>
                </a:r>
                <a:r>
                  <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rPr>
                  <a:t>个节点，重复以上过程，直至被选择的节点使一个叶子节点或者其所有的儿子节点均被限界。</a:t>
                </a: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4" y="1002898"/>
                <a:ext cx="10759039" cy="3159669"/>
              </a:xfrm>
              <a:prstGeom prst="rect">
                <a:avLst/>
              </a:prstGeom>
              <a:blipFill>
                <a:blip r:embed="rId3"/>
                <a:stretch>
                  <a:fillRect l="-907" r="-227"/>
                </a:stretch>
              </a:blipFill>
              <a:ln>
                <a:noFill/>
              </a:ln>
            </p:spPr>
            <p:txBody>
              <a:bodyPr/>
              <a:lstStyle/>
              <a:p>
                <a:r>
                  <a:rPr lang="zh-CN" altLang="en-US">
                    <a:noFill/>
                  </a:rPr>
                  <a:t> </a:t>
                </a:r>
              </a:p>
            </p:txBody>
          </p:sp>
        </mc:Fallback>
      </mc:AlternateContent>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基本方法</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1CA18FCC-598F-403A-A3C8-79E7E37C41A7}"/>
                  </a:ext>
                </a:extLst>
              </p:cNvPr>
              <p:cNvSpPr txBox="1">
                <a:spLocks noChangeArrowheads="1"/>
              </p:cNvSpPr>
              <p:nvPr/>
            </p:nvSpPr>
            <p:spPr bwMode="auto">
              <a:xfrm>
                <a:off x="815475" y="3849923"/>
                <a:ext cx="10967496" cy="242305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用这些</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𝒊</m:t>
                        </m:r>
                      </m:sub>
                    </m:sSub>
                  </m:oMath>
                </a14:m>
                <a:r>
                  <a:rPr lang="zh-CN" altLang="en-US" sz="2400" dirty="0">
                    <a:solidFill>
                      <a:prstClr val="black"/>
                    </a:solidFill>
                    <a:latin typeface="Cambria" panose="02040503050406030204" pitchFamily="18" charset="0"/>
                    <a:ea typeface="华文仿宋" panose="02010600040101010101" pitchFamily="2" charset="-122"/>
                  </a:rPr>
                  <a:t>的值可以估算出对应树中未被限界的节点的数目。这里有两个假设前提：</a:t>
                </a:r>
              </a:p>
              <a:p>
                <a:pPr marL="0" lvl="0" indent="0" eaLnBrk="1" hangingPunct="1">
                  <a:lnSpc>
                    <a:spcPct val="150000"/>
                  </a:lnSpc>
                  <a:spcBef>
                    <a:spcPct val="0"/>
                  </a:spcBef>
                  <a:buClrTx/>
                  <a:buSzTx/>
                  <a:buNone/>
                  <a:defRPr/>
                </a:pPr>
                <a:r>
                  <a:rPr lang="en-US" altLang="zh-CN" sz="2400" dirty="0">
                    <a:solidFill>
                      <a:srgbClr val="0070C0"/>
                    </a:solidFill>
                    <a:latin typeface="Cambria" panose="02040503050406030204" pitchFamily="18" charset="0"/>
                    <a:ea typeface="华文仿宋" panose="02010600040101010101" pitchFamily="2" charset="-122"/>
                  </a:rPr>
                  <a:t>1.</a:t>
                </a:r>
                <a:r>
                  <a:rPr lang="zh-CN" altLang="en-US" sz="2400" dirty="0">
                    <a:solidFill>
                      <a:srgbClr val="0070C0"/>
                    </a:solidFill>
                    <a:latin typeface="Cambria" panose="02040503050406030204" pitchFamily="18" charset="0"/>
                    <a:ea typeface="华文仿宋" panose="02010600040101010101" pitchFamily="2" charset="-122"/>
                  </a:rPr>
                  <a:t>每个未受限节点均具有相同数目未受限儿子节点，或者说平均儿子数目为</a:t>
                </a:r>
                <a14:m>
                  <m:oMath xmlns:m="http://schemas.openxmlformats.org/officeDocument/2006/math">
                    <m:sSub>
                      <m:sSubPr>
                        <m:ctrlPr>
                          <a:rPr kumimoji="0" lang="en-US" altLang="zh-CN" sz="2400" b="1" i="1" u="none" strike="noStrike" kern="1200" cap="none" spc="0" normalizeH="0" baseline="0" noProof="0" smtClean="0">
                            <a:ln>
                              <a:noFill/>
                            </a:ln>
                            <a:solidFill>
                              <a:srgbClr val="0070C0"/>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srgbClr val="0070C0"/>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srgbClr val="0070C0"/>
                            </a:solidFill>
                            <a:effectLst/>
                            <a:uLnTx/>
                            <a:uFillTx/>
                            <a:latin typeface="Cambria Math" panose="02040503050406030204" pitchFamily="18" charset="0"/>
                            <a:ea typeface="华文仿宋" panose="02010600040101010101" pitchFamily="2" charset="-122"/>
                            <a:cs typeface="+mn-cs"/>
                          </a:rPr>
                          <m:t>𝒊</m:t>
                        </m:r>
                      </m:sub>
                    </m:sSub>
                    <m:r>
                      <a:rPr kumimoji="0" lang="en-US" altLang="zh-CN" sz="2400" b="1" i="1" u="none" strike="noStrike" kern="1200" cap="none" spc="0" normalizeH="0" baseline="0" noProof="0" smtClean="0">
                        <a:ln>
                          <a:noFill/>
                        </a:ln>
                        <a:solidFill>
                          <a:srgbClr val="0070C0"/>
                        </a:solidFill>
                        <a:effectLst/>
                        <a:uLnTx/>
                        <a:uFillTx/>
                        <a:latin typeface="Cambria Math" panose="02040503050406030204" pitchFamily="18" charset="0"/>
                        <a:ea typeface="华文仿宋" panose="02010600040101010101" pitchFamily="2" charset="-122"/>
                        <a:cs typeface="+mn-cs"/>
                      </a:rPr>
                      <m:t> </m:t>
                    </m:r>
                  </m:oMath>
                </a14:m>
                <a:r>
                  <a:rPr lang="zh-CN" altLang="en-US" sz="2400" dirty="0">
                    <a:solidFill>
                      <a:srgbClr val="0070C0"/>
                    </a:solidFill>
                    <a:latin typeface="Cambria" panose="02040503050406030204" pitchFamily="18" charset="0"/>
                    <a:ea typeface="华文仿宋" panose="02010600040101010101" pitchFamily="2" charset="-122"/>
                  </a:rPr>
                  <a:t>；</a:t>
                </a:r>
              </a:p>
              <a:p>
                <a:pPr marL="0" lvl="0" indent="0" eaLnBrk="1" hangingPunct="1">
                  <a:lnSpc>
                    <a:spcPct val="150000"/>
                  </a:lnSpc>
                  <a:spcBef>
                    <a:spcPct val="0"/>
                  </a:spcBef>
                  <a:buClrTx/>
                  <a:buSzTx/>
                  <a:buNone/>
                  <a:defRPr/>
                </a:pPr>
                <a:r>
                  <a:rPr lang="en-US" altLang="zh-CN" sz="2400" dirty="0">
                    <a:solidFill>
                      <a:srgbClr val="0070C0"/>
                    </a:solidFill>
                    <a:latin typeface="Cambria" panose="02040503050406030204" pitchFamily="18" charset="0"/>
                    <a:ea typeface="华文仿宋" panose="02010600040101010101" pitchFamily="2" charset="-122"/>
                  </a:rPr>
                  <a:t>2.</a:t>
                </a:r>
                <a:r>
                  <a:rPr lang="zh-CN" altLang="en-US" sz="2400" dirty="0">
                    <a:solidFill>
                      <a:srgbClr val="0070C0"/>
                    </a:solidFill>
                    <a:latin typeface="Cambria" panose="02040503050406030204" pitchFamily="18" charset="0"/>
                    <a:ea typeface="华文仿宋" panose="02010600040101010101" pitchFamily="2" charset="-122"/>
                  </a:rPr>
                  <a:t>对任意</a:t>
                </a:r>
                <a:r>
                  <a:rPr lang="en-US" altLang="zh-CN" sz="2400" dirty="0" err="1">
                    <a:solidFill>
                      <a:srgbClr val="0070C0"/>
                    </a:solidFill>
                    <a:latin typeface="Cambria" panose="02040503050406030204" pitchFamily="18" charset="0"/>
                    <a:ea typeface="华文仿宋" panose="02010600040101010101" pitchFamily="2" charset="-122"/>
                  </a:rPr>
                  <a:t>i</a:t>
                </a:r>
                <a:r>
                  <a:rPr lang="zh-CN" altLang="en-US" sz="2400" dirty="0">
                    <a:solidFill>
                      <a:srgbClr val="0070C0"/>
                    </a:solidFill>
                    <a:latin typeface="Cambria" panose="02040503050406030204" pitchFamily="18" charset="0"/>
                    <a:ea typeface="华文仿宋" panose="02010600040101010101" pitchFamily="2" charset="-122"/>
                  </a:rPr>
                  <a:t>，限界函数不会随着计算的进行而改变，是固定的。</a:t>
                </a:r>
              </a:p>
            </p:txBody>
          </p:sp>
        </mc:Choice>
        <mc:Fallback>
          <p:sp>
            <p:nvSpPr>
              <p:cNvPr id="8" name="Rectangle 5">
                <a:extLst>
                  <a:ext uri="{FF2B5EF4-FFF2-40B4-BE49-F238E27FC236}">
                    <a16:creationId xmlns:a16="http://schemas.microsoft.com/office/drawing/2014/main" id="{1CA18FCC-598F-403A-A3C8-79E7E37C41A7}"/>
                  </a:ext>
                </a:extLst>
              </p:cNvPr>
              <p:cNvSpPr txBox="1">
                <a:spLocks noRot="1" noChangeAspect="1" noMove="1" noResize="1" noEditPoints="1" noAdjustHandles="1" noChangeArrowheads="1" noChangeShapeType="1" noTextEdit="1"/>
              </p:cNvSpPr>
              <p:nvPr/>
            </p:nvSpPr>
            <p:spPr bwMode="auto">
              <a:xfrm>
                <a:off x="815475" y="3849923"/>
                <a:ext cx="10967496" cy="2423057"/>
              </a:xfrm>
              <a:prstGeom prst="rect">
                <a:avLst/>
              </a:prstGeom>
              <a:blipFill>
                <a:blip r:embed="rId4"/>
                <a:stretch>
                  <a:fillRect l="-889" r="-361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00860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四色原理</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Rectangle 5">
            <a:extLst>
              <a:ext uri="{FF2B5EF4-FFF2-40B4-BE49-F238E27FC236}">
                <a16:creationId xmlns:a16="http://schemas.microsoft.com/office/drawing/2014/main" id="{01B6EFEF-BC22-DC87-E76F-BA787EF71FB4}"/>
              </a:ext>
            </a:extLst>
          </p:cNvPr>
          <p:cNvSpPr txBox="1">
            <a:spLocks noChangeArrowheads="1"/>
          </p:cNvSpPr>
          <p:nvPr/>
        </p:nvSpPr>
        <p:spPr bwMode="auto">
          <a:xfrm>
            <a:off x="667365" y="843785"/>
            <a:ext cx="10422248" cy="567880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●世界近代三大数学难题之一</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另外两个是费马定理和哥德巴赫猜想</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●这是一个拓扑学问题，即找出给球面（或平面）地图着色时所需用的不同颜色的最小数目。着色时要使得没有两个相邻（即有公共边界线段）的区域有相同的颜色。</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1852</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年英国的格思里推测∶四种颜色是充分必要的。</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1878</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年英国数学家凯利在一次数学家会议上呼吁大家注意解决这个问题。直到</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1976</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年，美国数学家阿佩哈尔、哈肯和考西利用高速电子计算机运算了</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1200</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个小时，才证明了格思里的推测。四色问题的解决在数学研究方法上的突破，开辟了机器证明的美好前景。</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●四色定理是第一个由计算机证明的理论，证明方法将地图上的无限种可能情况减少为</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1936</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种状态（后减少为</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1476</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），这些状态由计算机逐个检查。</a:t>
            </a:r>
          </a:p>
          <a:p>
            <a:pPr lvl="0">
              <a:lnSpc>
                <a:spcPct val="150000"/>
              </a:lnSpc>
              <a:buClr>
                <a:srgbClr val="666600"/>
              </a:buClr>
              <a:buNone/>
              <a:defRPr/>
            </a:pP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9833593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效率分析</a:t>
            </a:r>
          </a:p>
        </p:txBody>
      </p:sp>
      <mc:AlternateContent xmlns:mc="http://schemas.openxmlformats.org/markup-compatibility/2006">
        <mc:Choice xmlns:a14="http://schemas.microsoft.com/office/drawing/2010/main" Requires="a14">
          <p:sp>
            <p:nvSpPr>
              <p:cNvPr id="7" name="Rectangle 5">
                <a:extLst>
                  <a:ext uri="{FF2B5EF4-FFF2-40B4-BE49-F238E27FC236}">
                    <a16:creationId xmlns:a16="http://schemas.microsoft.com/office/drawing/2014/main" id="{1F31C5B9-F2D8-47A6-9935-1E8C4EC725F4}"/>
                  </a:ext>
                </a:extLst>
              </p:cNvPr>
              <p:cNvSpPr txBox="1">
                <a:spLocks noChangeArrowheads="1"/>
              </p:cNvSpPr>
              <p:nvPr/>
            </p:nvSpPr>
            <p:spPr bwMode="auto">
              <a:xfrm>
                <a:off x="919705" y="1002899"/>
                <a:ext cx="9111400" cy="157652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prstClr val="black"/>
                    </a:solidFill>
                    <a:latin typeface="Cambria" panose="02040503050406030204" pitchFamily="18" charset="0"/>
                    <a:ea typeface="华文仿宋" panose="02010600040101010101" pitchFamily="2" charset="-122"/>
                  </a:rPr>
                  <a:t>此时对应的节点数目是：</a:t>
                </a:r>
                <a:endParaRPr lang="en-US" altLang="zh-CN" sz="2400" dirty="0">
                  <a:solidFill>
                    <a:prstClr val="black"/>
                  </a:solidFill>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𝟏</m:t>
                          </m:r>
                        </m:sub>
                      </m:sSub>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𝒎</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mn-cs"/>
                        </a:rPr>
                        <m:t>+</m:t>
                      </m:r>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𝒎</m:t>
                          </m:r>
                        </m:e>
                        <m:sub>
                          <m:r>
                            <a:rPr lang="en-US" altLang="zh-CN" sz="2400" i="1">
                              <a:solidFill>
                                <a:prstClr val="black"/>
                              </a:solidFill>
                              <a:latin typeface="Cambria Math" panose="02040503050406030204" pitchFamily="18" charset="0"/>
                              <a:ea typeface="华文仿宋" panose="02010600040101010101" pitchFamily="2" charset="-122"/>
                            </a:rPr>
                            <m:t>𝟏</m:t>
                          </m:r>
                        </m:sub>
                      </m:sSub>
                      <m:sSub>
                        <m:sSubPr>
                          <m:ctrlPr>
                            <a:rPr lang="en-US" altLang="zh-CN" sz="2400" i="1">
                              <a:solidFill>
                                <a:prstClr val="black"/>
                              </a:solidFill>
                              <a:latin typeface="Cambria Math" panose="02040503050406030204" pitchFamily="18" charset="0"/>
                              <a:ea typeface="华文仿宋" panose="02010600040101010101" pitchFamily="2" charset="-122"/>
                            </a:rPr>
                          </m:ctrlPr>
                        </m:sSubPr>
                        <m:e>
                          <m:r>
                            <a:rPr lang="en-US" altLang="zh-CN" sz="2400" i="1">
                              <a:solidFill>
                                <a:prstClr val="black"/>
                              </a:solidFill>
                              <a:latin typeface="Cambria Math" panose="02040503050406030204" pitchFamily="18" charset="0"/>
                              <a:ea typeface="华文仿宋" panose="02010600040101010101" pitchFamily="2" charset="-122"/>
                            </a:rPr>
                            <m:t>𝒎</m:t>
                          </m:r>
                        </m:e>
                        <m:sub>
                          <m:r>
                            <a:rPr lang="en-US" altLang="zh-CN" sz="2400" i="1">
                              <a:solidFill>
                                <a:prstClr val="black"/>
                              </a:solidFill>
                              <a:latin typeface="Cambria Math" panose="02040503050406030204" pitchFamily="18" charset="0"/>
                              <a:ea typeface="华文仿宋" panose="02010600040101010101" pitchFamily="2" charset="-122"/>
                            </a:rPr>
                            <m:t>𝟐</m:t>
                          </m:r>
                        </m:sub>
                      </m:sSub>
                      <m:sSub>
                        <m:sSubPr>
                          <m:ctrlPr>
                            <a:rPr lang="en-US" altLang="zh-CN" sz="2400" i="1" smtClean="0">
                              <a:solidFill>
                                <a:prstClr val="black"/>
                              </a:solidFill>
                              <a:latin typeface="Cambria Math" panose="02040503050406030204" pitchFamily="18" charset="0"/>
                              <a:ea typeface="华文仿宋" panose="02010600040101010101" pitchFamily="2" charset="-122"/>
                            </a:rPr>
                          </m:ctrlPr>
                        </m:sSubPr>
                        <m:e>
                          <m:r>
                            <a:rPr lang="en-US" altLang="zh-CN" sz="2400" b="1" i="1" smtClean="0">
                              <a:solidFill>
                                <a:prstClr val="black"/>
                              </a:solidFill>
                              <a:latin typeface="Cambria Math" panose="02040503050406030204" pitchFamily="18" charset="0"/>
                              <a:ea typeface="华文仿宋" panose="02010600040101010101" pitchFamily="2" charset="-122"/>
                            </a:rPr>
                            <m:t>𝒎</m:t>
                          </m:r>
                        </m:e>
                        <m:sub>
                          <m:r>
                            <a:rPr lang="en-US" altLang="zh-CN" sz="2400" b="1" i="1" smtClean="0">
                              <a:solidFill>
                                <a:prstClr val="black"/>
                              </a:solidFill>
                              <a:latin typeface="Cambria Math" panose="02040503050406030204" pitchFamily="18" charset="0"/>
                              <a:ea typeface="华文仿宋" panose="02010600040101010101" pitchFamily="2" charset="-122"/>
                            </a:rPr>
                            <m:t>𝟑</m:t>
                          </m:r>
                        </m:sub>
                      </m:sSub>
                      <m:r>
                        <a:rPr lang="en-US" altLang="zh-CN" sz="2400" b="1" i="1" smtClean="0">
                          <a:solidFill>
                            <a:prstClr val="black"/>
                          </a:solidFill>
                          <a:latin typeface="Cambria Math" panose="02040503050406030204" pitchFamily="18" charset="0"/>
                          <a:ea typeface="华文仿宋" panose="02010600040101010101" pitchFamily="2" charset="-122"/>
                        </a:rPr>
                        <m:t>+…</m:t>
                      </m:r>
                    </m:oMath>
                  </m:oMathPara>
                </a14:m>
                <a:endParaRPr kumimoji="0" lang="zh-CN" altLang="en-US" sz="2400" b="1" i="0" u="none" strike="noStrike" kern="1200" cap="none" spc="0" normalizeH="0" baseline="0" noProof="0" dirty="0">
                  <a:ln>
                    <a:noFill/>
                  </a:ln>
                  <a:solidFill>
                    <a:prstClr val="black"/>
                  </a:solidFill>
                  <a:effectLst/>
                  <a:uLnTx/>
                  <a:uFillTx/>
                  <a:latin typeface="Cambria" panose="02040503050406030204" pitchFamily="18" charset="0"/>
                  <a:ea typeface="华文仿宋" panose="02010600040101010101" pitchFamily="2" charset="-122"/>
                  <a:cs typeface="+mn-cs"/>
                </a:endParaRPr>
              </a:p>
            </p:txBody>
          </p:sp>
        </mc:Choice>
        <mc:Fallback>
          <p:sp>
            <p:nvSpPr>
              <p:cNvPr id="7" name="Rectangle 5">
                <a:extLst>
                  <a:ext uri="{FF2B5EF4-FFF2-40B4-BE49-F238E27FC236}">
                    <a16:creationId xmlns:a16="http://schemas.microsoft.com/office/drawing/2014/main" id="{1F31C5B9-F2D8-47A6-9935-1E8C4EC725F4}"/>
                  </a:ext>
                </a:extLst>
              </p:cNvPr>
              <p:cNvSpPr txBox="1">
                <a:spLocks noRot="1" noChangeAspect="1" noMove="1" noResize="1" noEditPoints="1" noAdjustHandles="1" noChangeArrowheads="1" noChangeShapeType="1" noTextEdit="1"/>
              </p:cNvSpPr>
              <p:nvPr/>
            </p:nvSpPr>
            <p:spPr bwMode="auto">
              <a:xfrm>
                <a:off x="919705" y="1002899"/>
                <a:ext cx="9111400" cy="1576528"/>
              </a:xfrm>
              <a:prstGeom prst="rect">
                <a:avLst/>
              </a:prstGeom>
              <a:blipFill>
                <a:blip r:embed="rId3"/>
                <a:stretch>
                  <a:fillRect l="-1070"/>
                </a:stretch>
              </a:blipFill>
              <a:ln>
                <a:noFill/>
              </a:ln>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0DD183A4-DB2D-AD59-0F21-4A5470C4CFDB}"/>
              </a:ext>
            </a:extLst>
          </p:cNvPr>
          <p:cNvSpPr>
            <a:spLocks noChangeArrowheads="1"/>
          </p:cNvSpPr>
          <p:nvPr/>
        </p:nvSpPr>
        <p:spPr bwMode="auto">
          <a:xfrm>
            <a:off x="4208989" y="2306470"/>
            <a:ext cx="25362677" cy="5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DFD885BF-C0A3-4020-5AB8-F4380D032019}"/>
              </a:ext>
            </a:extLst>
          </p:cNvPr>
          <p:cNvGraphicFramePr>
            <a:graphicFrameLocks noChangeAspect="1"/>
          </p:cNvGraphicFramePr>
          <p:nvPr>
            <p:extLst>
              <p:ext uri="{D42A27DB-BD31-4B8C-83A1-F6EECF244321}">
                <p14:modId xmlns:p14="http://schemas.microsoft.com/office/powerpoint/2010/main" val="1138015592"/>
              </p:ext>
            </p:extLst>
          </p:nvPr>
        </p:nvGraphicFramePr>
        <p:xfrm>
          <a:off x="4208990" y="2306470"/>
          <a:ext cx="4227950" cy="4094329"/>
        </p:xfrm>
        <a:graphic>
          <a:graphicData uri="http://schemas.openxmlformats.org/presentationml/2006/ole">
            <mc:AlternateContent xmlns:mc="http://schemas.openxmlformats.org/markup-compatibility/2006">
              <mc:Choice xmlns:v="urn:schemas-microsoft-com:vml" Requires="v">
                <p:oleObj r:id="rId4" imgW="3003804" imgH="2930652" progId="SmartDraw.2">
                  <p:embed/>
                </p:oleObj>
              </mc:Choice>
              <mc:Fallback>
                <p:oleObj r:id="rId4" imgW="3003804" imgH="2930652" progId="SmartDraw.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990" y="2306470"/>
                        <a:ext cx="4227950" cy="4094329"/>
                      </a:xfrm>
                      <a:prstGeom prst="rect">
                        <a:avLst/>
                      </a:prstGeom>
                      <a:noFill/>
                    </p:spPr>
                  </p:pic>
                </p:oleObj>
              </mc:Fallback>
            </mc:AlternateContent>
          </a:graphicData>
        </a:graphic>
      </p:graphicFrame>
    </p:spTree>
    <p:extLst>
      <p:ext uri="{BB962C8B-B14F-4D97-AF65-F5344CB8AC3E}">
        <p14:creationId xmlns:p14="http://schemas.microsoft.com/office/powerpoint/2010/main" val="25959523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id="{ED38B80A-FEB6-3E06-9AF4-4FF652A17916}"/>
              </a:ext>
            </a:extLst>
          </p:cNvPr>
          <p:cNvSpPr txBox="1">
            <a:spLocks noChangeArrowheads="1"/>
          </p:cNvSpPr>
          <p:nvPr/>
        </p:nvSpPr>
        <p:spPr bwMode="auto">
          <a:xfrm>
            <a:off x="434647" y="964833"/>
            <a:ext cx="2581508" cy="5238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算法实现</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8" name="Rectangle 5">
            <a:extLst>
              <a:ext uri="{FF2B5EF4-FFF2-40B4-BE49-F238E27FC236}">
                <a16:creationId xmlns:a16="http://schemas.microsoft.com/office/drawing/2014/main" id="{1CA18FCC-598F-403A-A3C8-79E7E37C41A7}"/>
              </a:ext>
            </a:extLst>
          </p:cNvPr>
          <p:cNvSpPr txBox="1">
            <a:spLocks noChangeArrowheads="1"/>
          </p:cNvSpPr>
          <p:nvPr/>
        </p:nvSpPr>
        <p:spPr bwMode="auto">
          <a:xfrm>
            <a:off x="726492" y="1598042"/>
            <a:ext cx="9105766" cy="451615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procedure Estimate() </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a:t>
            </a:r>
            <a:r>
              <a:rPr lang="zh-CN" altLang="en-US" sz="1800" dirty="0">
                <a:solidFill>
                  <a:prstClr val="black"/>
                </a:solidFill>
                <a:latin typeface="Cambria" panose="02040503050406030204" pitchFamily="18" charset="0"/>
                <a:ea typeface="华文仿宋" panose="02010600040101010101" pitchFamily="2" charset="-122"/>
              </a:rPr>
              <a:t>程序沿着状态空间树中一条随机路径产生该树中不受限界结点的估计数</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m</a:t>
            </a:r>
            <a:r>
              <a:rPr lang="en-US" altLang="zh-CN" sz="1800" dirty="0">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a:solidFill>
                  <a:prstClr val="black"/>
                </a:solidFill>
                <a:latin typeface="Cambria" panose="02040503050406030204" pitchFamily="18" charset="0"/>
                <a:ea typeface="华文仿宋" panose="02010600040101010101" pitchFamily="2" charset="-122"/>
              </a:rPr>
              <a:t> l</a:t>
            </a:r>
            <a:r>
              <a:rPr lang="zh-CN" altLang="en-US" sz="1800" dirty="0">
                <a:solidFill>
                  <a:prstClr val="black"/>
                </a:solidFill>
                <a:latin typeface="Cambria" panose="02040503050406030204" pitchFamily="18" charset="0"/>
                <a:ea typeface="华文仿宋" panose="02010600040101010101" pitchFamily="2" charset="-122"/>
              </a:rPr>
              <a:t>； </a:t>
            </a:r>
            <a:r>
              <a:rPr lang="en-US" altLang="zh-CN" sz="1800" dirty="0">
                <a:solidFill>
                  <a:prstClr val="black"/>
                </a:solidFill>
                <a:latin typeface="Cambria" panose="02040503050406030204" pitchFamily="18" charset="0"/>
                <a:ea typeface="华文仿宋" panose="02010600040101010101" pitchFamily="2" charset="-122"/>
              </a:rPr>
              <a:t>r </a:t>
            </a:r>
            <a:r>
              <a:rPr lang="en-US" altLang="zh-CN" sz="1800" dirty="0">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a:solidFill>
                  <a:prstClr val="black"/>
                </a:solidFill>
                <a:latin typeface="Cambria" panose="02040503050406030204" pitchFamily="18" charset="0"/>
                <a:ea typeface="华文仿宋" panose="02010600040101010101" pitchFamily="2" charset="-122"/>
              </a:rPr>
              <a:t>1</a:t>
            </a:r>
            <a:r>
              <a:rPr lang="zh-CN" altLang="en-US" sz="1800" dirty="0">
                <a:solidFill>
                  <a:prstClr val="black"/>
                </a:solidFill>
                <a:latin typeface="Cambria" panose="02040503050406030204" pitchFamily="18" charset="0"/>
                <a:ea typeface="华文仿宋" panose="02010600040101010101" pitchFamily="2" charset="-122"/>
              </a:rPr>
              <a:t>； </a:t>
            </a:r>
            <a:r>
              <a:rPr lang="en-US" altLang="zh-CN" sz="1800" dirty="0">
                <a:solidFill>
                  <a:prstClr val="black"/>
                </a:solidFill>
                <a:latin typeface="Cambria" panose="02040503050406030204" pitchFamily="18" charset="0"/>
                <a:ea typeface="华文仿宋" panose="02010600040101010101" pitchFamily="2" charset="-122"/>
              </a:rPr>
              <a:t>k </a:t>
            </a:r>
            <a:r>
              <a:rPr lang="en-US" altLang="zh-CN" sz="1800" dirty="0">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a:solidFill>
                  <a:prstClr val="black"/>
                </a:solidFill>
                <a:latin typeface="Cambria" panose="02040503050406030204" pitchFamily="18" charset="0"/>
                <a:ea typeface="华文仿宋" panose="02010600040101010101" pitchFamily="2" charset="-122"/>
              </a:rPr>
              <a:t>1</a:t>
            </a:r>
            <a:r>
              <a:rPr lang="zh-CN" altLang="en-US" sz="1800" dirty="0">
                <a:solidFill>
                  <a:prstClr val="black"/>
                </a:solidFill>
                <a:latin typeface="Cambria" panose="02040503050406030204" pitchFamily="18" charset="0"/>
                <a:ea typeface="华文仿宋" panose="02010600040101010101" pitchFamily="2" charset="-122"/>
              </a:rPr>
              <a:t>； </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loop</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T[k]={X[k]| X[k]∈T(X[1], …, X[k-1]) and </a:t>
            </a:r>
            <a:r>
              <a:rPr lang="en-US" altLang="zh-CN" sz="1800" dirty="0" err="1">
                <a:solidFill>
                  <a:prstClr val="black"/>
                </a:solidFill>
                <a:latin typeface="Cambria" panose="02040503050406030204" pitchFamily="18" charset="0"/>
                <a:ea typeface="华文仿宋" panose="02010600040101010101" pitchFamily="2" charset="-122"/>
              </a:rPr>
              <a:t>BOUNND</a:t>
            </a:r>
            <a:r>
              <a:rPr lang="en-US" altLang="zh-CN" sz="1200" dirty="0" err="1">
                <a:solidFill>
                  <a:prstClr val="black"/>
                </a:solidFill>
                <a:latin typeface="Cambria" panose="02040503050406030204" pitchFamily="18" charset="0"/>
                <a:ea typeface="华文仿宋" panose="02010600040101010101" pitchFamily="2" charset="-122"/>
              </a:rPr>
              <a:t>k</a:t>
            </a:r>
            <a:r>
              <a:rPr lang="en-US" altLang="zh-CN" sz="1800" dirty="0">
                <a:solidFill>
                  <a:prstClr val="black"/>
                </a:solidFill>
                <a:latin typeface="Cambria" panose="02040503050406030204" pitchFamily="18" charset="0"/>
                <a:ea typeface="华文仿宋" panose="02010600040101010101" pitchFamily="2" charset="-122"/>
              </a:rPr>
              <a:t>(X[1], …, X[k]) } </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//T(X[1], …, X[k-1])</a:t>
            </a:r>
            <a:r>
              <a:rPr lang="zh-CN" altLang="en-US" sz="1800" dirty="0">
                <a:solidFill>
                  <a:prstClr val="black"/>
                </a:solidFill>
                <a:latin typeface="Cambria" panose="02040503050406030204" pitchFamily="18" charset="0"/>
                <a:ea typeface="华文仿宋" panose="02010600040101010101" pitchFamily="2" charset="-122"/>
              </a:rPr>
              <a:t>是满足隐式约束的第</a:t>
            </a:r>
            <a:r>
              <a:rPr lang="en-US" altLang="zh-CN" sz="1800" dirty="0">
                <a:solidFill>
                  <a:prstClr val="black"/>
                </a:solidFill>
                <a:latin typeface="Cambria" panose="02040503050406030204" pitchFamily="18" charset="0"/>
                <a:ea typeface="华文仿宋" panose="02010600040101010101" pitchFamily="2" charset="-122"/>
              </a:rPr>
              <a:t>k</a:t>
            </a:r>
            <a:r>
              <a:rPr lang="zh-CN" altLang="en-US" sz="1800" dirty="0">
                <a:solidFill>
                  <a:prstClr val="black"/>
                </a:solidFill>
                <a:latin typeface="Cambria" panose="02040503050406030204" pitchFamily="18" charset="0"/>
                <a:ea typeface="华文仿宋" panose="02010600040101010101" pitchFamily="2" charset="-122"/>
              </a:rPr>
              <a:t>级节点的集合</a:t>
            </a:r>
          </a:p>
          <a:p>
            <a:pPr marL="0" lvl="0" indent="0" eaLnBrk="1" hangingPunct="1">
              <a:spcBef>
                <a:spcPct val="0"/>
              </a:spcBef>
              <a:buClrTx/>
              <a:buSzTx/>
              <a:buNone/>
              <a:defRPr/>
            </a:pPr>
            <a:r>
              <a:rPr lang="zh-CN" altLang="en-US" sz="1800" dirty="0">
                <a:solidFill>
                  <a:prstClr val="black"/>
                </a:solidFill>
                <a:latin typeface="Cambria" panose="02040503050406030204" pitchFamily="18" charset="0"/>
                <a:ea typeface="华文仿宋" panose="02010600040101010101" pitchFamily="2" charset="-122"/>
              </a:rPr>
              <a:t>			</a:t>
            </a:r>
            <a:r>
              <a:rPr lang="en-US" altLang="zh-CN" sz="1800" dirty="0">
                <a:solidFill>
                  <a:prstClr val="black"/>
                </a:solidFill>
                <a:latin typeface="Cambria" panose="02040503050406030204" pitchFamily="18" charset="0"/>
                <a:ea typeface="华文仿宋" panose="02010600040101010101" pitchFamily="2" charset="-122"/>
              </a:rPr>
              <a:t>//</a:t>
            </a:r>
            <a:r>
              <a:rPr lang="en-US" altLang="zh-CN" sz="1800" dirty="0" err="1">
                <a:solidFill>
                  <a:prstClr val="black"/>
                </a:solidFill>
                <a:latin typeface="Cambria" panose="02040503050406030204" pitchFamily="18" charset="0"/>
                <a:ea typeface="华文仿宋" panose="02010600040101010101" pitchFamily="2" charset="-122"/>
              </a:rPr>
              <a:t>BOUNND</a:t>
            </a:r>
            <a:r>
              <a:rPr lang="en-US" altLang="zh-CN" sz="1200" dirty="0" err="1">
                <a:solidFill>
                  <a:prstClr val="black"/>
                </a:solidFill>
                <a:latin typeface="Cambria" panose="02040503050406030204" pitchFamily="18" charset="0"/>
                <a:ea typeface="华文仿宋" panose="02010600040101010101" pitchFamily="2" charset="-122"/>
              </a:rPr>
              <a:t>k</a:t>
            </a:r>
            <a:r>
              <a:rPr lang="en-US" altLang="zh-CN" sz="1800" dirty="0">
                <a:solidFill>
                  <a:prstClr val="black"/>
                </a:solidFill>
                <a:latin typeface="Cambria" panose="02040503050406030204" pitchFamily="18" charset="0"/>
                <a:ea typeface="华文仿宋" panose="02010600040101010101" pitchFamily="2" charset="-122"/>
              </a:rPr>
              <a:t>(X[1], …, X[k])</a:t>
            </a:r>
            <a:r>
              <a:rPr lang="zh-CN" altLang="en-US" sz="1800" dirty="0">
                <a:solidFill>
                  <a:prstClr val="black"/>
                </a:solidFill>
                <a:latin typeface="Cambria" panose="02040503050406030204" pitchFamily="18" charset="0"/>
                <a:ea typeface="华文仿宋" panose="02010600040101010101" pitchFamily="2" charset="-122"/>
              </a:rPr>
              <a:t>为真表示</a:t>
            </a:r>
            <a:r>
              <a:rPr lang="en-US" altLang="zh-CN" sz="1800" dirty="0">
                <a:solidFill>
                  <a:prstClr val="black"/>
                </a:solidFill>
                <a:latin typeface="Cambria" panose="02040503050406030204" pitchFamily="18" charset="0"/>
                <a:ea typeface="华文仿宋" panose="02010600040101010101" pitchFamily="2" charset="-122"/>
              </a:rPr>
              <a:t>X[k]</a:t>
            </a:r>
            <a:r>
              <a:rPr lang="zh-CN" altLang="en-US" sz="1800" dirty="0">
                <a:solidFill>
                  <a:prstClr val="black"/>
                </a:solidFill>
                <a:latin typeface="Cambria" panose="02040503050406030204" pitchFamily="18" charset="0"/>
                <a:ea typeface="华文仿宋" panose="02010600040101010101" pitchFamily="2" charset="-122"/>
              </a:rPr>
              <a:t>值未被限界</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if(Size(T[k]) =0) then exit endif</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r </a:t>
            </a:r>
            <a:r>
              <a:rPr lang="en-US" altLang="zh-CN" sz="1800" dirty="0">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a:solidFill>
                  <a:prstClr val="black"/>
                </a:solidFill>
                <a:latin typeface="Cambria" panose="02040503050406030204" pitchFamily="18" charset="0"/>
                <a:ea typeface="华文仿宋" panose="02010600040101010101" pitchFamily="2" charset="-122"/>
              </a:rPr>
              <a:t>r*Size(T[k]) </a:t>
            </a:r>
            <a:r>
              <a:rPr lang="zh-CN" altLang="en-US" sz="1800" dirty="0">
                <a:solidFill>
                  <a:prstClr val="black"/>
                </a:solidFill>
                <a:latin typeface="Cambria" panose="02040503050406030204" pitchFamily="18" charset="0"/>
                <a:ea typeface="华文仿宋" panose="02010600040101010101" pitchFamily="2" charset="-122"/>
              </a:rPr>
              <a:t>； </a:t>
            </a:r>
            <a:r>
              <a:rPr lang="en-US" altLang="zh-CN" sz="1800" dirty="0">
                <a:solidFill>
                  <a:prstClr val="black"/>
                </a:solidFill>
                <a:latin typeface="Cambria" panose="02040503050406030204" pitchFamily="18" charset="0"/>
                <a:ea typeface="华文仿宋" panose="02010600040101010101" pitchFamily="2" charset="-122"/>
              </a:rPr>
              <a:t>//r</a:t>
            </a:r>
            <a:r>
              <a:rPr lang="zh-CN" altLang="en-US" sz="1800" dirty="0">
                <a:solidFill>
                  <a:prstClr val="black"/>
                </a:solidFill>
                <a:latin typeface="Cambria" panose="02040503050406030204" pitchFamily="18" charset="0"/>
                <a:ea typeface="华文仿宋" panose="02010600040101010101" pitchFamily="2" charset="-122"/>
              </a:rPr>
              <a:t>是第</a:t>
            </a:r>
            <a:r>
              <a:rPr lang="en-US" altLang="zh-CN" sz="1800" dirty="0">
                <a:solidFill>
                  <a:prstClr val="black"/>
                </a:solidFill>
                <a:latin typeface="Cambria" panose="02040503050406030204" pitchFamily="18" charset="0"/>
                <a:ea typeface="华文仿宋" panose="02010600040101010101" pitchFamily="2" charset="-122"/>
              </a:rPr>
              <a:t>k-1</a:t>
            </a:r>
            <a:r>
              <a:rPr lang="zh-CN" altLang="en-US" sz="1800" dirty="0">
                <a:solidFill>
                  <a:prstClr val="black"/>
                </a:solidFill>
                <a:latin typeface="Cambria" panose="02040503050406030204" pitchFamily="18" charset="0"/>
                <a:ea typeface="华文仿宋" panose="02010600040101010101" pitchFamily="2" charset="-122"/>
              </a:rPr>
              <a:t>级节点的数目，</a:t>
            </a:r>
            <a:r>
              <a:rPr lang="en-US" altLang="zh-CN" sz="1800" dirty="0">
                <a:solidFill>
                  <a:prstClr val="black"/>
                </a:solidFill>
                <a:latin typeface="Cambria" panose="02040503050406030204" pitchFamily="18" charset="0"/>
                <a:ea typeface="华文仿宋" panose="02010600040101010101" pitchFamily="2" charset="-122"/>
              </a:rPr>
              <a:t>r*Size(T[k])</a:t>
            </a:r>
            <a:r>
              <a:rPr lang="zh-CN" altLang="en-US" sz="1800" dirty="0">
                <a:solidFill>
                  <a:prstClr val="black"/>
                </a:solidFill>
                <a:latin typeface="Cambria" panose="02040503050406030204" pitchFamily="18" charset="0"/>
                <a:ea typeface="华文仿宋" panose="02010600040101010101" pitchFamily="2" charset="-122"/>
              </a:rPr>
              <a:t>是第</a:t>
            </a:r>
            <a:r>
              <a:rPr lang="en-US" altLang="zh-CN" sz="1800" dirty="0">
                <a:solidFill>
                  <a:prstClr val="black"/>
                </a:solidFill>
                <a:latin typeface="Cambria" panose="02040503050406030204" pitchFamily="18" charset="0"/>
                <a:ea typeface="华文仿宋" panose="02010600040101010101" pitchFamily="2" charset="-122"/>
              </a:rPr>
              <a:t>k</a:t>
            </a:r>
            <a:r>
              <a:rPr lang="zh-CN" altLang="en-US" sz="1800" dirty="0">
                <a:solidFill>
                  <a:prstClr val="black"/>
                </a:solidFill>
                <a:latin typeface="Cambria" panose="02040503050406030204" pitchFamily="18" charset="0"/>
                <a:ea typeface="华文仿宋" panose="02010600040101010101" pitchFamily="2" charset="-122"/>
              </a:rPr>
              <a:t>级节点的总数目</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a:t>
            </a:r>
            <a:r>
              <a:rPr lang="en-US" altLang="zh-CN" sz="1800" dirty="0" err="1">
                <a:solidFill>
                  <a:prstClr val="black"/>
                </a:solidFill>
                <a:latin typeface="Cambria" panose="02040503050406030204" pitchFamily="18" charset="0"/>
                <a:ea typeface="华文仿宋" panose="02010600040101010101" pitchFamily="2" charset="-122"/>
              </a:rPr>
              <a:t>m</a:t>
            </a:r>
            <a:r>
              <a:rPr lang="en-US" altLang="zh-CN" sz="1800" dirty="0" err="1">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err="1">
                <a:solidFill>
                  <a:prstClr val="black"/>
                </a:solidFill>
                <a:latin typeface="Cambria" panose="02040503050406030204" pitchFamily="18" charset="0"/>
                <a:ea typeface="华文仿宋" panose="02010600040101010101" pitchFamily="2" charset="-122"/>
              </a:rPr>
              <a:t>m</a:t>
            </a:r>
            <a:r>
              <a:rPr lang="en-US" altLang="zh-CN" sz="1800" dirty="0">
                <a:solidFill>
                  <a:prstClr val="black"/>
                </a:solidFill>
                <a:latin typeface="Cambria" panose="02040503050406030204" pitchFamily="18" charset="0"/>
                <a:ea typeface="华文仿宋" panose="02010600040101010101" pitchFamily="2" charset="-122"/>
              </a:rPr>
              <a:t>+ r</a:t>
            </a:r>
            <a:r>
              <a:rPr lang="zh-CN" altLang="en-US" sz="1800" dirty="0">
                <a:solidFill>
                  <a:prstClr val="black"/>
                </a:solidFill>
                <a:latin typeface="Cambria" panose="02040503050406030204" pitchFamily="18" charset="0"/>
                <a:ea typeface="华文仿宋" panose="02010600040101010101" pitchFamily="2" charset="-122"/>
              </a:rPr>
              <a:t>； </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X[k]=Choose(T[k]) </a:t>
            </a:r>
            <a:r>
              <a:rPr lang="zh-CN" altLang="en-US" sz="1800" dirty="0">
                <a:solidFill>
                  <a:prstClr val="black"/>
                </a:solidFill>
                <a:latin typeface="Cambria" panose="02040503050406030204" pitchFamily="18" charset="0"/>
                <a:ea typeface="华文仿宋" panose="02010600040101010101" pitchFamily="2" charset="-122"/>
              </a:rPr>
              <a:t>； </a:t>
            </a:r>
            <a:r>
              <a:rPr lang="en-US" altLang="zh-CN" sz="1800" dirty="0">
                <a:solidFill>
                  <a:prstClr val="black"/>
                </a:solidFill>
                <a:latin typeface="Cambria" panose="02040503050406030204" pitchFamily="18" charset="0"/>
                <a:ea typeface="华文仿宋" panose="02010600040101010101" pitchFamily="2" charset="-122"/>
              </a:rPr>
              <a:t>//</a:t>
            </a:r>
            <a:r>
              <a:rPr lang="zh-CN" altLang="en-US" sz="1800" dirty="0">
                <a:solidFill>
                  <a:prstClr val="black"/>
                </a:solidFill>
                <a:latin typeface="Cambria" panose="02040503050406030204" pitchFamily="18" charset="0"/>
                <a:ea typeface="华文仿宋" panose="02010600040101010101" pitchFamily="2" charset="-122"/>
              </a:rPr>
              <a:t>从</a:t>
            </a:r>
            <a:r>
              <a:rPr lang="en-US" altLang="zh-CN" sz="1800" dirty="0">
                <a:solidFill>
                  <a:prstClr val="black"/>
                </a:solidFill>
                <a:latin typeface="Cambria" panose="02040503050406030204" pitchFamily="18" charset="0"/>
                <a:ea typeface="华文仿宋" panose="02010600040101010101" pitchFamily="2" charset="-122"/>
              </a:rPr>
              <a:t>T[k]</a:t>
            </a:r>
            <a:r>
              <a:rPr lang="zh-CN" altLang="en-US" sz="1800" dirty="0">
                <a:solidFill>
                  <a:prstClr val="black"/>
                </a:solidFill>
                <a:latin typeface="Cambria" panose="02040503050406030204" pitchFamily="18" charset="0"/>
                <a:ea typeface="华文仿宋" panose="02010600040101010101" pitchFamily="2" charset="-122"/>
              </a:rPr>
              <a:t>中随机挑选一个元素</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k</a:t>
            </a:r>
            <a:r>
              <a:rPr lang="en-US" altLang="zh-CN" sz="1800" dirty="0">
                <a:solidFill>
                  <a:prstClr val="black"/>
                </a:solidFill>
                <a:latin typeface="Cambria" panose="02040503050406030204" pitchFamily="18" charset="0"/>
                <a:ea typeface="华文仿宋" panose="02010600040101010101" pitchFamily="2" charset="-122"/>
                <a:sym typeface="Wingdings" panose="05000000000000000000" pitchFamily="2" charset="2"/>
              </a:rPr>
              <a:t></a:t>
            </a:r>
            <a:r>
              <a:rPr lang="en-US" altLang="zh-CN" sz="1800" dirty="0">
                <a:solidFill>
                  <a:prstClr val="black"/>
                </a:solidFill>
                <a:latin typeface="Cambria" panose="02040503050406030204" pitchFamily="18" charset="0"/>
                <a:ea typeface="华文仿宋" panose="02010600040101010101" pitchFamily="2" charset="-122"/>
              </a:rPr>
              <a:t>k+1</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repeat </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   return (m)</a:t>
            </a:r>
          </a:p>
          <a:p>
            <a:pPr marL="0" lvl="0" indent="0" eaLnBrk="1" hangingPunct="1">
              <a:spcBef>
                <a:spcPct val="0"/>
              </a:spcBef>
              <a:buClrTx/>
              <a:buSzTx/>
              <a:buNone/>
              <a:defRPr/>
            </a:pPr>
            <a:r>
              <a:rPr lang="en-US" altLang="zh-CN" sz="1800" dirty="0">
                <a:solidFill>
                  <a:prstClr val="black"/>
                </a:solidFill>
                <a:latin typeface="Cambria" panose="02040503050406030204" pitchFamily="18" charset="0"/>
                <a:ea typeface="华文仿宋" panose="02010600040101010101" pitchFamily="2" charset="-122"/>
              </a:rPr>
              <a:t>end Estimate</a:t>
            </a:r>
          </a:p>
        </p:txBody>
      </p:sp>
      <p:sp>
        <p:nvSpPr>
          <p:cNvPr id="9" name="Rectangle 5">
            <a:extLst>
              <a:ext uri="{FF2B5EF4-FFF2-40B4-BE49-F238E27FC236}">
                <a16:creationId xmlns:a16="http://schemas.microsoft.com/office/drawing/2014/main" id="{52C177A6-9D2F-AC57-329D-1356A86DBCEC}"/>
              </a:ext>
            </a:extLst>
          </p:cNvPr>
          <p:cNvSpPr txBox="1">
            <a:spLocks noChangeArrowheads="1"/>
          </p:cNvSpPr>
          <p:nvPr/>
        </p:nvSpPr>
        <p:spPr bwMode="auto">
          <a:xfrm>
            <a:off x="2359742" y="4986650"/>
            <a:ext cx="9111400" cy="12368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solidFill>
                  <a:schemeClr val="accent2"/>
                </a:solidFill>
                <a:latin typeface="Cambria" panose="02040503050406030204" pitchFamily="18" charset="0"/>
                <a:ea typeface="华文仿宋" panose="02010600040101010101" pitchFamily="2" charset="-122"/>
              </a:rPr>
              <a:t>一般执行一次</a:t>
            </a:r>
            <a:r>
              <a:rPr lang="en-US" altLang="zh-CN" sz="2400" dirty="0">
                <a:solidFill>
                  <a:schemeClr val="accent2"/>
                </a:solidFill>
                <a:latin typeface="Cambria" panose="02040503050406030204" pitchFamily="18" charset="0"/>
                <a:ea typeface="华文仿宋" panose="02010600040101010101" pitchFamily="2" charset="-122"/>
              </a:rPr>
              <a:t>Estimate</a:t>
            </a:r>
            <a:r>
              <a:rPr lang="zh-CN" altLang="en-US" sz="2400" dirty="0">
                <a:solidFill>
                  <a:schemeClr val="accent2"/>
                </a:solidFill>
                <a:latin typeface="Cambria" panose="02040503050406030204" pitchFamily="18" charset="0"/>
                <a:ea typeface="华文仿宋" panose="02010600040101010101" pitchFamily="2" charset="-122"/>
              </a:rPr>
              <a:t>算法得到的结果有一定的随机性，为了增加估计得准确度，可以通过多次估算求平均值得方法计算性能估计值。</a:t>
            </a:r>
            <a:endParaRPr lang="en-US" altLang="zh-CN" sz="2400" dirty="0">
              <a:solidFill>
                <a:schemeClr val="accent2"/>
              </a:solidFill>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2188818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9" name="Rectangle 5">
                <a:extLst>
                  <a:ext uri="{FF2B5EF4-FFF2-40B4-BE49-F238E27FC236}">
                    <a16:creationId xmlns:a16="http://schemas.microsoft.com/office/drawing/2014/main" id="{52C177A6-9D2F-AC57-329D-1356A86DBCEC}"/>
                  </a:ext>
                </a:extLst>
              </p:cNvPr>
              <p:cNvSpPr txBox="1">
                <a:spLocks noChangeArrowheads="1"/>
              </p:cNvSpPr>
              <p:nvPr/>
            </p:nvSpPr>
            <p:spPr bwMode="auto">
              <a:xfrm>
                <a:off x="571885" y="1097038"/>
                <a:ext cx="10796699" cy="354320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latin typeface="Cambria" panose="02040503050406030204" pitchFamily="18" charset="0"/>
                    <a:ea typeface="华文仿宋" panose="02010600040101010101" pitchFamily="2" charset="-122"/>
                  </a:rPr>
                  <a:t>以</a:t>
                </a:r>
                <a:r>
                  <a:rPr lang="en-US" altLang="zh-CN" sz="2400" dirty="0">
                    <a:latin typeface="Cambria" panose="02040503050406030204" pitchFamily="18" charset="0"/>
                    <a:ea typeface="华文仿宋" panose="02010600040101010101" pitchFamily="2" charset="-122"/>
                  </a:rPr>
                  <a:t>8-</a:t>
                </a:r>
                <a:r>
                  <a:rPr lang="zh-CN" altLang="en-US" sz="2400" dirty="0">
                    <a:latin typeface="Cambria" panose="02040503050406030204" pitchFamily="18" charset="0"/>
                    <a:ea typeface="华文仿宋" panose="02010600040101010101" pitchFamily="2" charset="-122"/>
                  </a:rPr>
                  <a:t>皇后问题为例，其状态空间树的节点数为</a:t>
                </a:r>
                <a:r>
                  <a:rPr lang="en-US" altLang="zh-CN" sz="2400" dirty="0">
                    <a:latin typeface="Cambria" panose="02040503050406030204" pitchFamily="18" charset="0"/>
                    <a:ea typeface="华文仿宋" panose="02010600040101010101" pitchFamily="2" charset="-122"/>
                  </a:rPr>
                  <a:t>8!=40320</a:t>
                </a:r>
                <a:r>
                  <a:rPr lang="zh-CN" altLang="en-US" sz="2400" dirty="0">
                    <a:latin typeface="Cambria" panose="02040503050406030204" pitchFamily="18" charset="0"/>
                    <a:ea typeface="华文仿宋" panose="02010600040101010101" pitchFamily="2" charset="-122"/>
                  </a:rPr>
                  <a:t>，每一个对应一种排列方式。可以采用</a:t>
                </a:r>
                <a:r>
                  <a:rPr lang="en-US" altLang="zh-CN" sz="2400" dirty="0">
                    <a:latin typeface="Cambria" panose="02040503050406030204" pitchFamily="18" charset="0"/>
                    <a:ea typeface="华文仿宋" panose="02010600040101010101" pitchFamily="2" charset="-122"/>
                  </a:rPr>
                  <a:t>Estimate</a:t>
                </a:r>
                <a:r>
                  <a:rPr lang="zh-CN" altLang="en-US" sz="2400" dirty="0">
                    <a:latin typeface="Cambria" panose="02040503050406030204" pitchFamily="18" charset="0"/>
                    <a:ea typeface="华文仿宋" panose="02010600040101010101" pitchFamily="2" charset="-122"/>
                  </a:rPr>
                  <a:t>算法来估计</a:t>
                </a:r>
                <a:r>
                  <a:rPr lang="en-US" altLang="zh-CN" sz="2400" dirty="0">
                    <a:latin typeface="Cambria" panose="02040503050406030204" pitchFamily="18" charset="0"/>
                    <a:ea typeface="华文仿宋" panose="02010600040101010101" pitchFamily="2" charset="-122"/>
                  </a:rPr>
                  <a:t>NQUEENs</a:t>
                </a:r>
                <a:r>
                  <a:rPr lang="zh-CN" altLang="en-US" sz="2400" dirty="0">
                    <a:latin typeface="Cambria" panose="02040503050406030204" pitchFamily="18" charset="0"/>
                    <a:ea typeface="华文仿宋" panose="02010600040101010101" pitchFamily="2" charset="-122"/>
                  </a:rPr>
                  <a:t>算法所产生的节点数。</a:t>
                </a:r>
                <a:endParaRPr lang="en-US" altLang="zh-CN" sz="2400" dirty="0">
                  <a:latin typeface="Cambria" panose="02040503050406030204" pitchFamily="18" charset="0"/>
                  <a:ea typeface="华文仿宋" panose="02010600040101010101" pitchFamily="2" charset="-122"/>
                </a:endParaRPr>
              </a:p>
              <a:p>
                <a:pPr marL="0" lvl="0" indent="0" eaLnBrk="1" hangingPunct="1">
                  <a:lnSpc>
                    <a:spcPct val="150000"/>
                  </a:lnSpc>
                  <a:spcBef>
                    <a:spcPct val="0"/>
                  </a:spcBef>
                  <a:buClrTx/>
                  <a:buSzTx/>
                  <a:buNone/>
                  <a:defRPr/>
                </a:pPr>
                <a:r>
                  <a:rPr lang="zh-CN" altLang="en-US" sz="2400" dirty="0">
                    <a:latin typeface="Cambria" panose="02040503050406030204" pitchFamily="18" charset="0"/>
                    <a:ea typeface="华文仿宋" panose="02010600040101010101" pitchFamily="2" charset="-122"/>
                  </a:rPr>
                  <a:t>有些研究人员做了</a:t>
                </a:r>
                <a:r>
                  <a:rPr lang="en-US" altLang="zh-CN" sz="2400" dirty="0">
                    <a:latin typeface="Cambria" panose="02040503050406030204" pitchFamily="18" charset="0"/>
                    <a:ea typeface="华文仿宋" panose="02010600040101010101" pitchFamily="2" charset="-122"/>
                  </a:rPr>
                  <a:t>5</a:t>
                </a:r>
                <a:r>
                  <a:rPr lang="zh-CN" altLang="en-US" sz="2400" dirty="0">
                    <a:latin typeface="Cambria" panose="02040503050406030204" pitchFamily="18" charset="0"/>
                    <a:ea typeface="华文仿宋" panose="02010600040101010101" pitchFamily="2" charset="-122"/>
                  </a:rPr>
                  <a:t>次实验，</a:t>
                </a:r>
                <a:r>
                  <a:rPr lang="en-US" altLang="zh-CN" sz="2400" dirty="0">
                    <a:latin typeface="Cambria" panose="02040503050406030204" pitchFamily="18" charset="0"/>
                    <a:ea typeface="华文仿宋" panose="02010600040101010101" pitchFamily="2" charset="-122"/>
                  </a:rPr>
                  <a:t>5</a:t>
                </a:r>
                <a:r>
                  <a:rPr lang="zh-CN" altLang="en-US" sz="2400" dirty="0">
                    <a:latin typeface="Cambria" panose="02040503050406030204" pitchFamily="18" charset="0"/>
                    <a:ea typeface="华文仿宋" panose="02010600040101010101" pitchFamily="2" charset="-122"/>
                  </a:rPr>
                  <a:t>次实验产生节点的平均值为</a:t>
                </a:r>
                <a:r>
                  <a:rPr lang="en-US" altLang="zh-CN" sz="2400" dirty="0">
                    <a:latin typeface="Cambria" panose="02040503050406030204" pitchFamily="18" charset="0"/>
                    <a:ea typeface="华文仿宋" panose="02010600040101010101" pitchFamily="2" charset="-122"/>
                  </a:rPr>
                  <a:t>1625</a:t>
                </a:r>
                <a:r>
                  <a:rPr lang="zh-CN" altLang="en-US" sz="2400" dirty="0">
                    <a:latin typeface="Cambria" panose="02040503050406030204" pitchFamily="18" charset="0"/>
                    <a:ea typeface="华文仿宋" panose="02010600040101010101" pitchFamily="2" charset="-122"/>
                  </a:rPr>
                  <a:t>。而</a:t>
                </a:r>
                <a:r>
                  <a:rPr lang="en-US" altLang="zh-CN" sz="2400" dirty="0">
                    <a:latin typeface="Cambria" panose="02040503050406030204" pitchFamily="18" charset="0"/>
                    <a:ea typeface="华文仿宋" panose="02010600040101010101" pitchFamily="2" charset="-122"/>
                  </a:rPr>
                  <a:t>8-</a:t>
                </a:r>
                <a:r>
                  <a:rPr lang="zh-CN" altLang="en-US" sz="2400" dirty="0">
                    <a:latin typeface="Cambria" panose="02040503050406030204" pitchFamily="18" charset="0"/>
                    <a:ea typeface="华文仿宋" panose="02010600040101010101" pitchFamily="2" charset="-122"/>
                  </a:rPr>
                  <a:t>皇后问题状态空间树的节点总数为：</a:t>
                </a:r>
                <a:endParaRPr lang="en-US" altLang="zh-CN" sz="2400" dirty="0">
                  <a:latin typeface="Cambria" panose="02040503050406030204" pitchFamily="18" charset="0"/>
                  <a:ea typeface="华文仿宋" panose="02010600040101010101" pitchFamily="2" charset="-122"/>
                </a:endParaRPr>
              </a:p>
              <a:p>
                <a:pPr marL="0" lvl="0" indent="0" eaLnBrk="1" hangingPunct="1">
                  <a:spcBef>
                    <a:spcPct val="0"/>
                  </a:spcBef>
                  <a:buClrTx/>
                  <a:buSzTx/>
                  <a:buNone/>
                  <a:defRPr/>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华文仿宋" panose="02010600040101010101" pitchFamily="2" charset="-122"/>
                        </a:rPr>
                        <m:t>𝟏</m:t>
                      </m:r>
                      <m:r>
                        <a:rPr lang="en-US" altLang="zh-CN" sz="2400" b="1" i="1" smtClean="0">
                          <a:latin typeface="Cambria Math" panose="02040503050406030204" pitchFamily="18" charset="0"/>
                          <a:ea typeface="华文仿宋" panose="02010600040101010101" pitchFamily="2" charset="-122"/>
                        </a:rPr>
                        <m:t>+</m:t>
                      </m:r>
                      <m:nary>
                        <m:naryPr>
                          <m:chr m:val="∑"/>
                          <m:ctrlPr>
                            <a:rPr lang="en-US" altLang="zh-CN" sz="2400" b="1" i="1" smtClean="0">
                              <a:latin typeface="Cambria Math" panose="02040503050406030204" pitchFamily="18" charset="0"/>
                              <a:ea typeface="华文仿宋" panose="02010600040101010101" pitchFamily="2" charset="-122"/>
                            </a:rPr>
                          </m:ctrlPr>
                        </m:naryPr>
                        <m:sub>
                          <m:r>
                            <m:rPr>
                              <m:brk m:alnAt="23"/>
                            </m:rPr>
                            <a:rPr lang="en-US" altLang="zh-CN" sz="2400" b="1" i="1" smtClean="0">
                              <a:latin typeface="Cambria Math" panose="02040503050406030204" pitchFamily="18" charset="0"/>
                              <a:ea typeface="华文仿宋" panose="02010600040101010101" pitchFamily="2" charset="-122"/>
                            </a:rPr>
                            <m:t>𝒋</m:t>
                          </m:r>
                          <m:r>
                            <a:rPr lang="en-US" altLang="zh-CN" sz="2400" b="1" i="1" smtClean="0">
                              <a:latin typeface="Cambria Math" panose="02040503050406030204" pitchFamily="18" charset="0"/>
                              <a:ea typeface="华文仿宋" panose="02010600040101010101" pitchFamily="2" charset="-122"/>
                            </a:rPr>
                            <m:t>=</m:t>
                          </m:r>
                          <m:r>
                            <a:rPr lang="en-US" altLang="zh-CN" sz="2400" b="1" i="1" smtClean="0">
                              <a:latin typeface="Cambria Math" panose="02040503050406030204" pitchFamily="18" charset="0"/>
                              <a:ea typeface="华文仿宋" panose="02010600040101010101" pitchFamily="2" charset="-122"/>
                            </a:rPr>
                            <m:t>𝟎</m:t>
                          </m:r>
                        </m:sub>
                        <m:sup>
                          <m:r>
                            <a:rPr lang="en-US" altLang="zh-CN" sz="2400" b="1" i="1" smtClean="0">
                              <a:latin typeface="Cambria Math" panose="02040503050406030204" pitchFamily="18" charset="0"/>
                              <a:ea typeface="华文仿宋" panose="02010600040101010101" pitchFamily="2" charset="-122"/>
                            </a:rPr>
                            <m:t>𝟕</m:t>
                          </m:r>
                        </m:sup>
                        <m:e>
                          <m:r>
                            <a:rPr lang="en-US" altLang="zh-CN" sz="2400" b="1" i="1" smtClean="0">
                              <a:latin typeface="Cambria Math" panose="02040503050406030204" pitchFamily="18" charset="0"/>
                              <a:ea typeface="华文仿宋" panose="02010600040101010101" pitchFamily="2" charset="-122"/>
                            </a:rPr>
                            <m:t>(</m:t>
                          </m:r>
                          <m:nary>
                            <m:naryPr>
                              <m:chr m:val="∏"/>
                              <m:ctrlPr>
                                <a:rPr lang="en-US" altLang="zh-CN" sz="2400" b="1" i="1" smtClean="0">
                                  <a:latin typeface="Cambria Math" panose="02040503050406030204" pitchFamily="18" charset="0"/>
                                  <a:ea typeface="华文仿宋" panose="02010600040101010101" pitchFamily="2" charset="-122"/>
                                </a:rPr>
                              </m:ctrlPr>
                            </m:naryPr>
                            <m:sub>
                              <m:r>
                                <m:rPr>
                                  <m:brk m:alnAt="23"/>
                                </m:rPr>
                                <a:rPr lang="en-US" altLang="zh-CN" sz="2400" b="1" i="1" smtClean="0">
                                  <a:latin typeface="Cambria Math" panose="02040503050406030204" pitchFamily="18" charset="0"/>
                                  <a:ea typeface="华文仿宋" panose="02010600040101010101" pitchFamily="2" charset="-122"/>
                                </a:rPr>
                                <m:t>𝒊</m:t>
                              </m:r>
                              <m:r>
                                <a:rPr lang="en-US" altLang="zh-CN" sz="2400" b="1" i="1" smtClean="0">
                                  <a:latin typeface="Cambria Math" panose="02040503050406030204" pitchFamily="18" charset="0"/>
                                  <a:ea typeface="华文仿宋" panose="02010600040101010101" pitchFamily="2" charset="-122"/>
                                </a:rPr>
                                <m:t>=</m:t>
                              </m:r>
                              <m:r>
                                <a:rPr lang="en-US" altLang="zh-CN" sz="2400" b="1" i="1" smtClean="0">
                                  <a:latin typeface="Cambria Math" panose="02040503050406030204" pitchFamily="18" charset="0"/>
                                  <a:ea typeface="华文仿宋" panose="02010600040101010101" pitchFamily="2" charset="-122"/>
                                </a:rPr>
                                <m:t>𝟎</m:t>
                              </m:r>
                            </m:sub>
                            <m:sup>
                              <m:r>
                                <a:rPr lang="en-US" altLang="zh-CN" sz="2400" b="1" i="1" smtClean="0">
                                  <a:latin typeface="Cambria Math" panose="02040503050406030204" pitchFamily="18" charset="0"/>
                                  <a:ea typeface="华文仿宋" panose="02010600040101010101" pitchFamily="2" charset="-122"/>
                                </a:rPr>
                                <m:t>𝒋</m:t>
                              </m:r>
                            </m:sup>
                            <m:e>
                              <m:r>
                                <a:rPr lang="en-US" altLang="zh-CN" sz="2400" b="1" i="1" smtClean="0">
                                  <a:latin typeface="Cambria Math" panose="02040503050406030204" pitchFamily="18" charset="0"/>
                                  <a:ea typeface="华文仿宋" panose="02010600040101010101" pitchFamily="2" charset="-122"/>
                                </a:rPr>
                                <m:t>(</m:t>
                              </m:r>
                              <m:r>
                                <a:rPr lang="en-US" altLang="zh-CN" sz="2400" b="1" i="1" smtClean="0">
                                  <a:latin typeface="Cambria Math" panose="02040503050406030204" pitchFamily="18" charset="0"/>
                                  <a:ea typeface="华文仿宋" panose="02010600040101010101" pitchFamily="2" charset="-122"/>
                                </a:rPr>
                                <m:t>𝟖</m:t>
                              </m:r>
                              <m:r>
                                <a:rPr lang="en-US" altLang="zh-CN" sz="2400" b="1" i="1" smtClean="0">
                                  <a:latin typeface="Cambria Math" panose="02040503050406030204" pitchFamily="18" charset="0"/>
                                  <a:ea typeface="华文仿宋" panose="02010600040101010101" pitchFamily="2" charset="-122"/>
                                </a:rPr>
                                <m:t>−</m:t>
                              </m:r>
                              <m:r>
                                <a:rPr lang="en-US" altLang="zh-CN" sz="2400" b="1" i="1" smtClean="0">
                                  <a:latin typeface="Cambria Math" panose="02040503050406030204" pitchFamily="18" charset="0"/>
                                  <a:ea typeface="华文仿宋" panose="02010600040101010101" pitchFamily="2" charset="-122"/>
                                </a:rPr>
                                <m:t>𝒊</m:t>
                              </m:r>
                              <m:r>
                                <a:rPr lang="en-US" altLang="zh-CN" sz="2400" b="1" i="1" smtClean="0">
                                  <a:latin typeface="Cambria Math" panose="02040503050406030204" pitchFamily="18" charset="0"/>
                                  <a:ea typeface="华文仿宋" panose="02010600040101010101" pitchFamily="2" charset="-122"/>
                                </a:rPr>
                                <m:t>)</m:t>
                              </m:r>
                            </m:e>
                          </m:nary>
                          <m:r>
                            <a:rPr lang="en-US" altLang="zh-CN" sz="2400" b="1" i="1" smtClean="0">
                              <a:latin typeface="Cambria Math" panose="02040503050406030204" pitchFamily="18" charset="0"/>
                              <a:ea typeface="华文仿宋" panose="02010600040101010101" pitchFamily="2" charset="-122"/>
                            </a:rPr>
                            <m:t>)</m:t>
                          </m:r>
                        </m:e>
                      </m:nary>
                      <m:r>
                        <a:rPr lang="en-US" altLang="zh-CN" sz="2400" b="1" i="1" smtClean="0">
                          <a:latin typeface="Cambria Math" panose="02040503050406030204" pitchFamily="18" charset="0"/>
                          <a:ea typeface="华文仿宋" panose="02010600040101010101" pitchFamily="2" charset="-122"/>
                        </a:rPr>
                        <m:t>=</m:t>
                      </m:r>
                      <m:r>
                        <a:rPr lang="en-US" altLang="zh-CN" sz="2400" b="1" i="1" smtClean="0">
                          <a:latin typeface="Cambria Math" panose="02040503050406030204" pitchFamily="18" charset="0"/>
                          <a:ea typeface="华文仿宋" panose="02010600040101010101" pitchFamily="2" charset="-122"/>
                        </a:rPr>
                        <m:t>𝟔𝟗𝟐𝟖𝟏</m:t>
                      </m:r>
                    </m:oMath>
                  </m:oMathPara>
                </a14:m>
                <a:endParaRPr lang="en-US" altLang="zh-CN" sz="2400" dirty="0">
                  <a:latin typeface="Cambria" panose="02040503050406030204" pitchFamily="18" charset="0"/>
                  <a:ea typeface="华文仿宋" panose="02010600040101010101" pitchFamily="2" charset="-122"/>
                </a:endParaRPr>
              </a:p>
            </p:txBody>
          </p:sp>
        </mc:Choice>
        <mc:Fallback>
          <p:sp>
            <p:nvSpPr>
              <p:cNvPr id="9" name="Rectangle 5">
                <a:extLst>
                  <a:ext uri="{FF2B5EF4-FFF2-40B4-BE49-F238E27FC236}">
                    <a16:creationId xmlns:a16="http://schemas.microsoft.com/office/drawing/2014/main" id="{52C177A6-9D2F-AC57-329D-1356A86DBCEC}"/>
                  </a:ext>
                </a:extLst>
              </p:cNvPr>
              <p:cNvSpPr txBox="1">
                <a:spLocks noRot="1" noChangeAspect="1" noMove="1" noResize="1" noEditPoints="1" noAdjustHandles="1" noChangeArrowheads="1" noChangeShapeType="1" noTextEdit="1"/>
              </p:cNvSpPr>
              <p:nvPr/>
            </p:nvSpPr>
            <p:spPr bwMode="auto">
              <a:xfrm>
                <a:off x="571885" y="1097038"/>
                <a:ext cx="10796699" cy="3543202"/>
              </a:xfrm>
              <a:prstGeom prst="rect">
                <a:avLst/>
              </a:prstGeom>
              <a:blipFill>
                <a:blip r:embed="rId3"/>
                <a:stretch>
                  <a:fillRect l="-903" r="-113"/>
                </a:stretch>
              </a:blipFill>
              <a:ln>
                <a:noFill/>
              </a:ln>
            </p:spPr>
            <p:txBody>
              <a:bodyPr/>
              <a:lstStyle/>
              <a:p>
                <a:r>
                  <a:rPr lang="zh-CN" altLang="en-US">
                    <a:noFill/>
                  </a:rPr>
                  <a:t> </a:t>
                </a:r>
              </a:p>
            </p:txBody>
          </p:sp>
        </mc:Fallback>
      </mc:AlternateContent>
      <p:sp>
        <p:nvSpPr>
          <p:cNvPr id="7" name="Rectangle 5">
            <a:extLst>
              <a:ext uri="{FF2B5EF4-FFF2-40B4-BE49-F238E27FC236}">
                <a16:creationId xmlns:a16="http://schemas.microsoft.com/office/drawing/2014/main" id="{4F85BB8C-23DF-0932-1AA7-64E111C841F9}"/>
              </a:ext>
            </a:extLst>
          </p:cNvPr>
          <p:cNvSpPr txBox="1">
            <a:spLocks noChangeArrowheads="1"/>
          </p:cNvSpPr>
          <p:nvPr/>
        </p:nvSpPr>
        <p:spPr bwMode="auto">
          <a:xfrm>
            <a:off x="1022261" y="4795581"/>
            <a:ext cx="9111400" cy="12368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spcBef>
                <a:spcPct val="0"/>
              </a:spcBef>
              <a:buClrTx/>
              <a:buSzTx/>
              <a:buNone/>
              <a:defRPr/>
            </a:pPr>
            <a:r>
              <a:rPr lang="zh-CN" altLang="en-US" sz="2400" dirty="0">
                <a:latin typeface="Cambria" panose="02040503050406030204" pitchFamily="18" charset="0"/>
                <a:ea typeface="华文仿宋" panose="02010600040101010101" pitchFamily="2" charset="-122"/>
              </a:rPr>
              <a:t>因此，不受限节点的估计数大约只是</a:t>
            </a:r>
            <a:r>
              <a:rPr lang="en-US" altLang="zh-CN" sz="2400" dirty="0">
                <a:latin typeface="Cambria" panose="02040503050406030204" pitchFamily="18" charset="0"/>
                <a:ea typeface="华文仿宋" panose="02010600040101010101" pitchFamily="2" charset="-122"/>
              </a:rPr>
              <a:t>8-</a:t>
            </a:r>
            <a:r>
              <a:rPr lang="zh-CN" altLang="en-US" sz="2400" dirty="0">
                <a:latin typeface="Cambria" panose="02040503050406030204" pitchFamily="18" charset="0"/>
                <a:ea typeface="华文仿宋" panose="02010600040101010101" pitchFamily="2" charset="-122"/>
              </a:rPr>
              <a:t>皇后问题状态空间树的节点总数的</a:t>
            </a:r>
            <a:r>
              <a:rPr lang="en-US" altLang="zh-CN" sz="2400" dirty="0">
                <a:solidFill>
                  <a:srgbClr val="FF0000"/>
                </a:solidFill>
                <a:latin typeface="Cambria" panose="02040503050406030204" pitchFamily="18" charset="0"/>
                <a:ea typeface="华文仿宋" panose="02010600040101010101" pitchFamily="2" charset="-122"/>
              </a:rPr>
              <a:t>2.34%</a:t>
            </a:r>
            <a:r>
              <a:rPr lang="zh-CN" altLang="en-US" sz="2400" dirty="0">
                <a:latin typeface="Cambria" panose="02040503050406030204" pitchFamily="18" charset="0"/>
                <a:ea typeface="华文仿宋" panose="02010600040101010101" pitchFamily="2" charset="-122"/>
              </a:rPr>
              <a:t>。非常大的效率提升。</a:t>
            </a:r>
            <a:endParaRPr lang="en-US" altLang="zh-CN" sz="2400" dirty="0">
              <a:latin typeface="Cambria" panose="02040503050406030204" pitchFamily="18" charset="0"/>
              <a:ea typeface="华文仿宋" panose="02010600040101010101" pitchFamily="2" charset="-122"/>
            </a:endParaRPr>
          </a:p>
        </p:txBody>
      </p:sp>
    </p:spTree>
    <p:extLst>
      <p:ext uri="{BB962C8B-B14F-4D97-AF65-F5344CB8AC3E}">
        <p14:creationId xmlns:p14="http://schemas.microsoft.com/office/powerpoint/2010/main" val="318944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1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b="1" dirty="0">
                <a:solidFill>
                  <a:srgbClr val="00B0F0"/>
                </a:solidFill>
                <a:latin typeface="HGH7X_CNKI" panose="02000500000000000000" pitchFamily="2" charset="-122"/>
                <a:ea typeface="HGH7X_CNKI" panose="02000500000000000000" pitchFamily="2" charset="-122"/>
              </a:rPr>
              <a:t>Thank you</a:t>
            </a:r>
            <a:endParaRPr kumimoji="0" lang="en-US" altLang="zh-CN" sz="5400" b="1" i="0" u="none" strike="noStrike" kern="1200" cap="none" spc="0" normalizeH="0" baseline="0" noProof="0" dirty="0">
              <a:ln>
                <a:noFill/>
              </a:ln>
              <a:solidFill>
                <a:srgbClr val="00B0F0"/>
              </a:solidFill>
              <a:effectLst/>
              <a:uLnTx/>
              <a:uFillTx/>
              <a:latin typeface="HGH7X_CNKI" panose="02000500000000000000" pitchFamily="2" charset="-122"/>
              <a:ea typeface="HGH7X_CNKI" panose="02000500000000000000" pitchFamily="2" charset="-122"/>
            </a:endParaRPr>
          </a:p>
        </p:txBody>
      </p:sp>
    </p:spTree>
    <p:extLst>
      <p:ext uri="{BB962C8B-B14F-4D97-AF65-F5344CB8AC3E}">
        <p14:creationId xmlns:p14="http://schemas.microsoft.com/office/powerpoint/2010/main" val="390318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M</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着色问题</a:t>
            </a:r>
          </a:p>
        </p:txBody>
      </p:sp>
      <p:sp>
        <p:nvSpPr>
          <p:cNvPr id="43" name="文本框 42">
            <a:extLst>
              <a:ext uri="{FF2B5EF4-FFF2-40B4-BE49-F238E27FC236}">
                <a16:creationId xmlns:a16="http://schemas.microsoft.com/office/drawing/2014/main" id="{0B1203F6-1707-C5B5-D4C3-A7EC9D015361}"/>
              </a:ext>
            </a:extLst>
          </p:cNvPr>
          <p:cNvSpPr txBox="1"/>
          <p:nvPr/>
        </p:nvSpPr>
        <p:spPr>
          <a:xfrm>
            <a:off x="2500330" y="5855256"/>
            <a:ext cx="1887426"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Map</a:t>
            </a:r>
            <a:r>
              <a:rPr lang="zh-CN" altLang="en-US" b="1" dirty="0">
                <a:latin typeface="Cambria" panose="02040503050406030204" pitchFamily="18" charset="0"/>
                <a:ea typeface="华文仿宋" panose="02010600040101010101" pitchFamily="2" charset="-122"/>
              </a:rPr>
              <a:t> </a:t>
            </a:r>
            <a:r>
              <a:rPr lang="en-US" altLang="zh-CN" b="1" dirty="0">
                <a:latin typeface="Cambria" panose="02040503050406030204" pitchFamily="18" charset="0"/>
                <a:ea typeface="Cambria" panose="02040503050406030204" pitchFamily="18" charset="0"/>
              </a:rPr>
              <a:t>coloring</a:t>
            </a:r>
            <a:endParaRPr lang="zh-CN" altLang="en-US" b="1" dirty="0">
              <a:latin typeface="Cambria" panose="02040503050406030204" pitchFamily="18" charset="0"/>
              <a:ea typeface="华文仿宋" panose="02010600040101010101" pitchFamily="2" charset="-122"/>
            </a:endParaRPr>
          </a:p>
        </p:txBody>
      </p:sp>
      <p:sp>
        <p:nvSpPr>
          <p:cNvPr id="23" name="Rectangle 5">
            <a:extLst>
              <a:ext uri="{FF2B5EF4-FFF2-40B4-BE49-F238E27FC236}">
                <a16:creationId xmlns:a16="http://schemas.microsoft.com/office/drawing/2014/main" id="{71639592-C625-3E9D-E14A-957E7E88B039}"/>
              </a:ext>
            </a:extLst>
          </p:cNvPr>
          <p:cNvSpPr txBox="1">
            <a:spLocks noChangeArrowheads="1"/>
          </p:cNvSpPr>
          <p:nvPr/>
        </p:nvSpPr>
        <p:spPr bwMode="auto">
          <a:xfrm>
            <a:off x="453538" y="974322"/>
            <a:ext cx="8494776" cy="197713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问题</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给定一个无向图</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G=(V,E),</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需要对图</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V</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中的每个点用</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m</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种颜色中的一种进行着色，记为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1,2,…,m</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，使得相邻的顶点不同色。</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24" name="矩形 23">
            <a:extLst>
              <a:ext uri="{FF2B5EF4-FFF2-40B4-BE49-F238E27FC236}">
                <a16:creationId xmlns:a16="http://schemas.microsoft.com/office/drawing/2014/main" id="{9975F2D7-27FB-57A6-A5CF-6661D819B225}"/>
              </a:ext>
            </a:extLst>
          </p:cNvPr>
          <p:cNvSpPr/>
          <p:nvPr/>
        </p:nvSpPr>
        <p:spPr>
          <a:xfrm>
            <a:off x="1624084" y="3111687"/>
            <a:ext cx="2388358" cy="13238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4</a:t>
            </a:r>
            <a:endParaRPr lang="zh-CN" altLang="en-US" dirty="0">
              <a:solidFill>
                <a:schemeClr val="tx1"/>
              </a:solidFill>
            </a:endParaRPr>
          </a:p>
        </p:txBody>
      </p:sp>
      <p:sp>
        <p:nvSpPr>
          <p:cNvPr id="25" name="矩形 24">
            <a:extLst>
              <a:ext uri="{FF2B5EF4-FFF2-40B4-BE49-F238E27FC236}">
                <a16:creationId xmlns:a16="http://schemas.microsoft.com/office/drawing/2014/main" id="{5251E815-8390-00AA-FCFB-D18622F943EB}"/>
              </a:ext>
            </a:extLst>
          </p:cNvPr>
          <p:cNvSpPr/>
          <p:nvPr/>
        </p:nvSpPr>
        <p:spPr>
          <a:xfrm>
            <a:off x="4012442" y="3111687"/>
            <a:ext cx="1037230" cy="132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5</a:t>
            </a:r>
            <a:endParaRPr lang="zh-CN" altLang="en-US" dirty="0">
              <a:solidFill>
                <a:schemeClr val="tx1"/>
              </a:solidFill>
            </a:endParaRPr>
          </a:p>
        </p:txBody>
      </p:sp>
      <p:sp>
        <p:nvSpPr>
          <p:cNvPr id="26" name="矩形 25">
            <a:extLst>
              <a:ext uri="{FF2B5EF4-FFF2-40B4-BE49-F238E27FC236}">
                <a16:creationId xmlns:a16="http://schemas.microsoft.com/office/drawing/2014/main" id="{9029015B-FD96-82D0-146B-05FF3F68FE3C}"/>
              </a:ext>
            </a:extLst>
          </p:cNvPr>
          <p:cNvSpPr/>
          <p:nvPr/>
        </p:nvSpPr>
        <p:spPr>
          <a:xfrm>
            <a:off x="1624084" y="4435519"/>
            <a:ext cx="2852382" cy="7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3</a:t>
            </a:r>
            <a:endParaRPr lang="zh-CN" altLang="en-US" dirty="0">
              <a:solidFill>
                <a:schemeClr val="tx1"/>
              </a:solidFill>
            </a:endParaRPr>
          </a:p>
        </p:txBody>
      </p:sp>
      <p:sp>
        <p:nvSpPr>
          <p:cNvPr id="27" name="矩形 26">
            <a:extLst>
              <a:ext uri="{FF2B5EF4-FFF2-40B4-BE49-F238E27FC236}">
                <a16:creationId xmlns:a16="http://schemas.microsoft.com/office/drawing/2014/main" id="{0D813C7B-3CE1-B054-45F2-36F528223658}"/>
              </a:ext>
            </a:extLst>
          </p:cNvPr>
          <p:cNvSpPr/>
          <p:nvPr/>
        </p:nvSpPr>
        <p:spPr>
          <a:xfrm>
            <a:off x="3316406" y="3862316"/>
            <a:ext cx="1160060" cy="5732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2</a:t>
            </a:r>
            <a:endParaRPr lang="zh-CN" altLang="en-US" dirty="0">
              <a:solidFill>
                <a:schemeClr val="tx1"/>
              </a:solidFill>
            </a:endParaRPr>
          </a:p>
        </p:txBody>
      </p:sp>
      <p:sp>
        <p:nvSpPr>
          <p:cNvPr id="28" name="矩形 27">
            <a:extLst>
              <a:ext uri="{FF2B5EF4-FFF2-40B4-BE49-F238E27FC236}">
                <a16:creationId xmlns:a16="http://schemas.microsoft.com/office/drawing/2014/main" id="{DE005706-B513-650B-66C3-1F5E50EB13E2}"/>
              </a:ext>
            </a:extLst>
          </p:cNvPr>
          <p:cNvSpPr/>
          <p:nvPr/>
        </p:nvSpPr>
        <p:spPr>
          <a:xfrm>
            <a:off x="3316406" y="4230801"/>
            <a:ext cx="696036" cy="42308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 name="箭头: 右 1">
            <a:extLst>
              <a:ext uri="{FF2B5EF4-FFF2-40B4-BE49-F238E27FC236}">
                <a16:creationId xmlns:a16="http://schemas.microsoft.com/office/drawing/2014/main" id="{B5AC3467-38D2-7085-A476-7148BC21CE01}"/>
              </a:ext>
            </a:extLst>
          </p:cNvPr>
          <p:cNvSpPr/>
          <p:nvPr/>
        </p:nvSpPr>
        <p:spPr>
          <a:xfrm>
            <a:off x="5322627" y="3869140"/>
            <a:ext cx="1078173" cy="566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接点 2">
            <a:extLst>
              <a:ext uri="{FF2B5EF4-FFF2-40B4-BE49-F238E27FC236}">
                <a16:creationId xmlns:a16="http://schemas.microsoft.com/office/drawing/2014/main" id="{C7D38E4E-6588-9B60-D1A2-67048A7A2885}"/>
              </a:ext>
            </a:extLst>
          </p:cNvPr>
          <p:cNvSpPr/>
          <p:nvPr/>
        </p:nvSpPr>
        <p:spPr>
          <a:xfrm>
            <a:off x="6810509" y="3955283"/>
            <a:ext cx="586854" cy="56637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31" name="流程图: 接点 30">
            <a:extLst>
              <a:ext uri="{FF2B5EF4-FFF2-40B4-BE49-F238E27FC236}">
                <a16:creationId xmlns:a16="http://schemas.microsoft.com/office/drawing/2014/main" id="{081AED48-DBAF-81DA-D4FE-EA20F512A5D8}"/>
              </a:ext>
            </a:extLst>
          </p:cNvPr>
          <p:cNvSpPr/>
          <p:nvPr/>
        </p:nvSpPr>
        <p:spPr>
          <a:xfrm>
            <a:off x="6810509" y="5132634"/>
            <a:ext cx="586854" cy="566378"/>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32" name="流程图: 接点 31">
            <a:extLst>
              <a:ext uri="{FF2B5EF4-FFF2-40B4-BE49-F238E27FC236}">
                <a16:creationId xmlns:a16="http://schemas.microsoft.com/office/drawing/2014/main" id="{ECFDEF2C-FCA8-4154-D53E-45AE113D2586}"/>
              </a:ext>
            </a:extLst>
          </p:cNvPr>
          <p:cNvSpPr/>
          <p:nvPr/>
        </p:nvSpPr>
        <p:spPr>
          <a:xfrm>
            <a:off x="7986491" y="2828498"/>
            <a:ext cx="586854" cy="56637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34" name="流程图: 接点 33">
            <a:extLst>
              <a:ext uri="{FF2B5EF4-FFF2-40B4-BE49-F238E27FC236}">
                <a16:creationId xmlns:a16="http://schemas.microsoft.com/office/drawing/2014/main" id="{DB93A4E2-E29F-CBFF-F8AB-C111FC65232F}"/>
              </a:ext>
            </a:extLst>
          </p:cNvPr>
          <p:cNvSpPr/>
          <p:nvPr/>
        </p:nvSpPr>
        <p:spPr>
          <a:xfrm>
            <a:off x="7986491" y="3955283"/>
            <a:ext cx="586854" cy="566378"/>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35" name="流程图: 接点 34">
            <a:extLst>
              <a:ext uri="{FF2B5EF4-FFF2-40B4-BE49-F238E27FC236}">
                <a16:creationId xmlns:a16="http://schemas.microsoft.com/office/drawing/2014/main" id="{5D173C52-13FB-7BB1-A6AC-4152ECF5EFDE}"/>
              </a:ext>
            </a:extLst>
          </p:cNvPr>
          <p:cNvSpPr/>
          <p:nvPr/>
        </p:nvSpPr>
        <p:spPr>
          <a:xfrm>
            <a:off x="7986491" y="5133710"/>
            <a:ext cx="586854" cy="56637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36" name="文本框 35">
            <a:extLst>
              <a:ext uri="{FF2B5EF4-FFF2-40B4-BE49-F238E27FC236}">
                <a16:creationId xmlns:a16="http://schemas.microsoft.com/office/drawing/2014/main" id="{3BB35FA5-18BD-89E4-5304-C24CB98F65E4}"/>
              </a:ext>
            </a:extLst>
          </p:cNvPr>
          <p:cNvSpPr txBox="1"/>
          <p:nvPr/>
        </p:nvSpPr>
        <p:spPr>
          <a:xfrm>
            <a:off x="6860532" y="5855256"/>
            <a:ext cx="2488183"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Vertex </a:t>
            </a:r>
            <a:r>
              <a:rPr lang="zh-CN" altLang="en-US" b="1" dirty="0">
                <a:latin typeface="Cambria" panose="02040503050406030204" pitchFamily="18" charset="0"/>
                <a:ea typeface="华文仿宋" panose="02010600040101010101" pitchFamily="2" charset="-122"/>
              </a:rPr>
              <a:t> </a:t>
            </a:r>
            <a:r>
              <a:rPr lang="en-US" altLang="zh-CN" b="1" dirty="0">
                <a:latin typeface="Cambria" panose="02040503050406030204" pitchFamily="18" charset="0"/>
                <a:ea typeface="华文仿宋" panose="02010600040101010101" pitchFamily="2" charset="-122"/>
              </a:rPr>
              <a:t>m-</a:t>
            </a:r>
            <a:r>
              <a:rPr lang="en-US" altLang="zh-CN" b="1" dirty="0">
                <a:latin typeface="Cambria" panose="02040503050406030204" pitchFamily="18" charset="0"/>
                <a:ea typeface="Cambria" panose="02040503050406030204" pitchFamily="18" charset="0"/>
              </a:rPr>
              <a:t>coloring</a:t>
            </a:r>
            <a:endParaRPr lang="zh-CN" altLang="en-US" b="1" dirty="0">
              <a:latin typeface="Cambria" panose="02040503050406030204" pitchFamily="18" charset="0"/>
              <a:ea typeface="华文仿宋" panose="02010600040101010101" pitchFamily="2" charset="-122"/>
            </a:endParaRPr>
          </a:p>
        </p:txBody>
      </p:sp>
      <p:cxnSp>
        <p:nvCxnSpPr>
          <p:cNvPr id="7" name="直接连接符 6">
            <a:extLst>
              <a:ext uri="{FF2B5EF4-FFF2-40B4-BE49-F238E27FC236}">
                <a16:creationId xmlns:a16="http://schemas.microsoft.com/office/drawing/2014/main" id="{F693B631-7948-5DF4-6DCC-7FCCF1B73D06}"/>
              </a:ext>
            </a:extLst>
          </p:cNvPr>
          <p:cNvCxnSpPr>
            <a:stCxn id="3" idx="0"/>
            <a:endCxn id="32" idx="2"/>
          </p:cNvCxnSpPr>
          <p:nvPr/>
        </p:nvCxnSpPr>
        <p:spPr>
          <a:xfrm flipV="1">
            <a:off x="7103936" y="3111687"/>
            <a:ext cx="882555" cy="843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8B1E097-B660-E86E-D06B-EAFCC183C3AA}"/>
              </a:ext>
            </a:extLst>
          </p:cNvPr>
          <p:cNvCxnSpPr>
            <a:stCxn id="3" idx="6"/>
            <a:endCxn id="34" idx="2"/>
          </p:cNvCxnSpPr>
          <p:nvPr/>
        </p:nvCxnSpPr>
        <p:spPr>
          <a:xfrm>
            <a:off x="7397363" y="4238472"/>
            <a:ext cx="589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9615276-AC38-2863-4132-D87FB52107AF}"/>
              </a:ext>
            </a:extLst>
          </p:cNvPr>
          <p:cNvCxnSpPr>
            <a:stCxn id="3" idx="4"/>
            <a:endCxn id="31" idx="0"/>
          </p:cNvCxnSpPr>
          <p:nvPr/>
        </p:nvCxnSpPr>
        <p:spPr>
          <a:xfrm>
            <a:off x="7103936" y="4521661"/>
            <a:ext cx="0" cy="61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5EB7E1C-5904-4022-8D45-AD06FE697126}"/>
              </a:ext>
            </a:extLst>
          </p:cNvPr>
          <p:cNvCxnSpPr>
            <a:stCxn id="3" idx="5"/>
            <a:endCxn id="35" idx="1"/>
          </p:cNvCxnSpPr>
          <p:nvPr/>
        </p:nvCxnSpPr>
        <p:spPr>
          <a:xfrm>
            <a:off x="7311420" y="4438717"/>
            <a:ext cx="761014" cy="77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4F78477-FA94-3DFF-BDCF-BE848F1DA279}"/>
              </a:ext>
            </a:extLst>
          </p:cNvPr>
          <p:cNvCxnSpPr>
            <a:stCxn id="31" idx="6"/>
            <a:endCxn id="35" idx="2"/>
          </p:cNvCxnSpPr>
          <p:nvPr/>
        </p:nvCxnSpPr>
        <p:spPr>
          <a:xfrm>
            <a:off x="7397363" y="5415823"/>
            <a:ext cx="589128" cy="1076"/>
          </a:xfrm>
          <a:prstGeom prst="line">
            <a:avLst/>
          </a:prstGeom>
        </p:spPr>
        <p:style>
          <a:lnRef idx="1">
            <a:schemeClr val="accent1"/>
          </a:lnRef>
          <a:fillRef idx="0">
            <a:schemeClr val="accent1"/>
          </a:fillRef>
          <a:effectRef idx="0">
            <a:schemeClr val="accent1"/>
          </a:effectRef>
          <a:fontRef idx="minor">
            <a:schemeClr val="tx1"/>
          </a:fontRef>
        </p:style>
      </p:cxnSp>
      <p:sp>
        <p:nvSpPr>
          <p:cNvPr id="29" name="任意多边形: 形状 28">
            <a:extLst>
              <a:ext uri="{FF2B5EF4-FFF2-40B4-BE49-F238E27FC236}">
                <a16:creationId xmlns:a16="http://schemas.microsoft.com/office/drawing/2014/main" id="{94B59E40-4E36-4CA3-957C-FEDDEB0CC4DA}"/>
              </a:ext>
            </a:extLst>
          </p:cNvPr>
          <p:cNvSpPr/>
          <p:nvPr/>
        </p:nvSpPr>
        <p:spPr>
          <a:xfrm>
            <a:off x="8488240" y="3043451"/>
            <a:ext cx="1133439" cy="2440421"/>
          </a:xfrm>
          <a:custGeom>
            <a:avLst/>
            <a:gdLst>
              <a:gd name="connsiteX0" fmla="*/ 96202 w 1133439"/>
              <a:gd name="connsiteY0" fmla="*/ 0 h 2440421"/>
              <a:gd name="connsiteX1" fmla="*/ 1133432 w 1133439"/>
              <a:gd name="connsiteY1" fmla="*/ 1487606 h 2440421"/>
              <a:gd name="connsiteX2" fmla="*/ 82554 w 1133439"/>
              <a:gd name="connsiteY2" fmla="*/ 2374710 h 2440421"/>
              <a:gd name="connsiteX3" fmla="*/ 68906 w 1133439"/>
              <a:gd name="connsiteY3" fmla="*/ 2374710 h 2440421"/>
              <a:gd name="connsiteX4" fmla="*/ 123497 w 1133439"/>
              <a:gd name="connsiteY4" fmla="*/ 2347415 h 2440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39" h="2440421">
                <a:moveTo>
                  <a:pt x="96202" y="0"/>
                </a:moveTo>
                <a:cubicBezTo>
                  <a:pt x="615954" y="545910"/>
                  <a:pt x="1135707" y="1091821"/>
                  <a:pt x="1133432" y="1487606"/>
                </a:cubicBezTo>
                <a:cubicBezTo>
                  <a:pt x="1131157" y="1883391"/>
                  <a:pt x="259975" y="2226859"/>
                  <a:pt x="82554" y="2374710"/>
                </a:cubicBezTo>
                <a:cubicBezTo>
                  <a:pt x="-94867" y="2522561"/>
                  <a:pt x="68906" y="2374710"/>
                  <a:pt x="68906" y="2374710"/>
                </a:cubicBezTo>
                <a:cubicBezTo>
                  <a:pt x="75730" y="2370161"/>
                  <a:pt x="99613" y="2358788"/>
                  <a:pt x="123497" y="23474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63C3BCDA-445E-5840-F627-53368077D6B5}"/>
              </a:ext>
            </a:extLst>
          </p:cNvPr>
          <p:cNvCxnSpPr>
            <a:stCxn id="32" idx="4"/>
            <a:endCxn id="34" idx="0"/>
          </p:cNvCxnSpPr>
          <p:nvPr/>
        </p:nvCxnSpPr>
        <p:spPr>
          <a:xfrm>
            <a:off x="8279918" y="3394876"/>
            <a:ext cx="0" cy="560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17E8C9D-FBC5-E11D-9FCA-E5D848EB30C5}"/>
              </a:ext>
            </a:extLst>
          </p:cNvPr>
          <p:cNvCxnSpPr>
            <a:stCxn id="34" idx="4"/>
            <a:endCxn id="35" idx="0"/>
          </p:cNvCxnSpPr>
          <p:nvPr/>
        </p:nvCxnSpPr>
        <p:spPr>
          <a:xfrm>
            <a:off x="8279918" y="4521661"/>
            <a:ext cx="0" cy="6120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989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数据结构</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599452" y="964594"/>
            <a:ext cx="11192214" cy="410351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需要一种容易操作的数据结构</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表示每个节点的颜色</a:t>
            </a: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对每个点</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找到所有相邻节点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我们可以使用两个数组</a:t>
            </a: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一个为“颜色”数组</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,x[</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为第</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个节点的颜色</a:t>
            </a: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一个数组为相邻国家数组</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wli,j</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表示</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节点和</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j</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节点是否相邻</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值为</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相邻，</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0</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不相邻</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约束</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条件为</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w[</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i,j</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endPar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6834658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实例分析</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599452" y="964595"/>
            <a:ext cx="5214494" cy="66873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节点数</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n</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为</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4</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，颜色数</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m=3</a:t>
            </a:r>
            <a:endPar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2" name="流程图: 接点 1">
            <a:extLst>
              <a:ext uri="{FF2B5EF4-FFF2-40B4-BE49-F238E27FC236}">
                <a16:creationId xmlns:a16="http://schemas.microsoft.com/office/drawing/2014/main" id="{FC5CC707-F510-211C-2B72-068A8A140E1A}"/>
              </a:ext>
            </a:extLst>
          </p:cNvPr>
          <p:cNvSpPr/>
          <p:nvPr/>
        </p:nvSpPr>
        <p:spPr>
          <a:xfrm>
            <a:off x="599451" y="3316407"/>
            <a:ext cx="655093" cy="66874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5" name="流程图: 接点 4">
            <a:extLst>
              <a:ext uri="{FF2B5EF4-FFF2-40B4-BE49-F238E27FC236}">
                <a16:creationId xmlns:a16="http://schemas.microsoft.com/office/drawing/2014/main" id="{A147F88E-583E-04B6-BDD7-066BE2B77C3E}"/>
              </a:ext>
            </a:extLst>
          </p:cNvPr>
          <p:cNvSpPr/>
          <p:nvPr/>
        </p:nvSpPr>
        <p:spPr>
          <a:xfrm>
            <a:off x="2331493" y="1806131"/>
            <a:ext cx="655093" cy="66874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7" name="流程图: 接点 6">
            <a:extLst>
              <a:ext uri="{FF2B5EF4-FFF2-40B4-BE49-F238E27FC236}">
                <a16:creationId xmlns:a16="http://schemas.microsoft.com/office/drawing/2014/main" id="{2262ECDC-B42B-C81C-BD86-7DE6F39E297E}"/>
              </a:ext>
            </a:extLst>
          </p:cNvPr>
          <p:cNvSpPr/>
          <p:nvPr/>
        </p:nvSpPr>
        <p:spPr>
          <a:xfrm>
            <a:off x="599452" y="1806131"/>
            <a:ext cx="655093" cy="66874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9" name="流程图: 接点 8">
            <a:extLst>
              <a:ext uri="{FF2B5EF4-FFF2-40B4-BE49-F238E27FC236}">
                <a16:creationId xmlns:a16="http://schemas.microsoft.com/office/drawing/2014/main" id="{59088BAC-5765-4823-0D54-EBF64728C78E}"/>
              </a:ext>
            </a:extLst>
          </p:cNvPr>
          <p:cNvSpPr/>
          <p:nvPr/>
        </p:nvSpPr>
        <p:spPr>
          <a:xfrm>
            <a:off x="2331492" y="3316407"/>
            <a:ext cx="655093" cy="66874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cxnSp>
        <p:nvCxnSpPr>
          <p:cNvPr id="4" name="直接连接符 3">
            <a:extLst>
              <a:ext uri="{FF2B5EF4-FFF2-40B4-BE49-F238E27FC236}">
                <a16:creationId xmlns:a16="http://schemas.microsoft.com/office/drawing/2014/main" id="{FD22D10E-A112-337A-416A-040E23622D7A}"/>
              </a:ext>
            </a:extLst>
          </p:cNvPr>
          <p:cNvCxnSpPr>
            <a:stCxn id="7" idx="6"/>
            <a:endCxn id="5" idx="2"/>
          </p:cNvCxnSpPr>
          <p:nvPr/>
        </p:nvCxnSpPr>
        <p:spPr>
          <a:xfrm>
            <a:off x="1254545" y="2140501"/>
            <a:ext cx="10769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D6FE950-2263-A81A-F2BE-B4BAC6677298}"/>
              </a:ext>
            </a:extLst>
          </p:cNvPr>
          <p:cNvCxnSpPr>
            <a:stCxn id="5" idx="4"/>
            <a:endCxn id="9" idx="0"/>
          </p:cNvCxnSpPr>
          <p:nvPr/>
        </p:nvCxnSpPr>
        <p:spPr>
          <a:xfrm flipH="1">
            <a:off x="2659039" y="2474871"/>
            <a:ext cx="1" cy="841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AC420D8-B83C-215C-E810-1895337CC642}"/>
              </a:ext>
            </a:extLst>
          </p:cNvPr>
          <p:cNvCxnSpPr>
            <a:stCxn id="2" idx="6"/>
            <a:endCxn id="9" idx="2"/>
          </p:cNvCxnSpPr>
          <p:nvPr/>
        </p:nvCxnSpPr>
        <p:spPr>
          <a:xfrm>
            <a:off x="1254544" y="3650777"/>
            <a:ext cx="10769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4EC45A8-35B2-CC69-6C73-5FB4B9639075}"/>
              </a:ext>
            </a:extLst>
          </p:cNvPr>
          <p:cNvCxnSpPr>
            <a:stCxn id="7" idx="4"/>
            <a:endCxn id="2" idx="0"/>
          </p:cNvCxnSpPr>
          <p:nvPr/>
        </p:nvCxnSpPr>
        <p:spPr>
          <a:xfrm flipH="1">
            <a:off x="926998" y="2474871"/>
            <a:ext cx="1" cy="84153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0" name="表格 20">
            <a:extLst>
              <a:ext uri="{FF2B5EF4-FFF2-40B4-BE49-F238E27FC236}">
                <a16:creationId xmlns:a16="http://schemas.microsoft.com/office/drawing/2014/main" id="{06E3ADFF-B3B5-CBA7-F40F-01DE2E12D2D5}"/>
              </a:ext>
            </a:extLst>
          </p:cNvPr>
          <p:cNvGraphicFramePr>
            <a:graphicFrameLocks noGrp="1"/>
          </p:cNvGraphicFramePr>
          <p:nvPr>
            <p:extLst>
              <p:ext uri="{D42A27DB-BD31-4B8C-83A1-F6EECF244321}">
                <p14:modId xmlns:p14="http://schemas.microsoft.com/office/powerpoint/2010/main" val="4142607722"/>
              </p:ext>
            </p:extLst>
          </p:nvPr>
        </p:nvGraphicFramePr>
        <p:xfrm>
          <a:off x="5790441" y="2127560"/>
          <a:ext cx="3742520" cy="2224585"/>
        </p:xfrm>
        <a:graphic>
          <a:graphicData uri="http://schemas.openxmlformats.org/drawingml/2006/table">
            <a:tbl>
              <a:tblPr firstRow="1" bandRow="1">
                <a:tableStyleId>{5C22544A-7EE6-4342-B048-85BDC9FD1C3A}</a:tableStyleId>
              </a:tblPr>
              <a:tblGrid>
                <a:gridCol w="748504">
                  <a:extLst>
                    <a:ext uri="{9D8B030D-6E8A-4147-A177-3AD203B41FA5}">
                      <a16:colId xmlns:a16="http://schemas.microsoft.com/office/drawing/2014/main" val="3909141561"/>
                    </a:ext>
                  </a:extLst>
                </a:gridCol>
                <a:gridCol w="748504">
                  <a:extLst>
                    <a:ext uri="{9D8B030D-6E8A-4147-A177-3AD203B41FA5}">
                      <a16:colId xmlns:a16="http://schemas.microsoft.com/office/drawing/2014/main" val="38525056"/>
                    </a:ext>
                  </a:extLst>
                </a:gridCol>
                <a:gridCol w="748504">
                  <a:extLst>
                    <a:ext uri="{9D8B030D-6E8A-4147-A177-3AD203B41FA5}">
                      <a16:colId xmlns:a16="http://schemas.microsoft.com/office/drawing/2014/main" val="283278789"/>
                    </a:ext>
                  </a:extLst>
                </a:gridCol>
                <a:gridCol w="748504">
                  <a:extLst>
                    <a:ext uri="{9D8B030D-6E8A-4147-A177-3AD203B41FA5}">
                      <a16:colId xmlns:a16="http://schemas.microsoft.com/office/drawing/2014/main" val="480770452"/>
                    </a:ext>
                  </a:extLst>
                </a:gridCol>
                <a:gridCol w="748504">
                  <a:extLst>
                    <a:ext uri="{9D8B030D-6E8A-4147-A177-3AD203B41FA5}">
                      <a16:colId xmlns:a16="http://schemas.microsoft.com/office/drawing/2014/main" val="1482377855"/>
                    </a:ext>
                  </a:extLst>
                </a:gridCol>
              </a:tblGrid>
              <a:tr h="444917">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w[</a:t>
                      </a:r>
                      <a:r>
                        <a:rPr lang="en-US" altLang="zh-CN" b="1" i="0" baseline="0" dirty="0" err="1">
                          <a:solidFill>
                            <a:schemeClr val="tx1"/>
                          </a:solidFill>
                          <a:latin typeface="Cambria" panose="02040503050406030204" pitchFamily="18" charset="0"/>
                          <a:ea typeface="楷体" panose="02010609060101010101" pitchFamily="49" charset="-122"/>
                        </a:rPr>
                        <a:t>i,j</a:t>
                      </a:r>
                      <a:r>
                        <a:rPr lang="en-US" altLang="zh-CN" b="1" i="0" baseline="0" dirty="0">
                          <a:solidFill>
                            <a:schemeClr val="tx1"/>
                          </a:solidFill>
                          <a:latin typeface="Cambria" panose="02040503050406030204" pitchFamily="18" charset="0"/>
                          <a:ea typeface="楷体" panose="02010609060101010101" pitchFamily="49" charset="-122"/>
                        </a:rPr>
                        <a:t>]</a:t>
                      </a:r>
                      <a:endParaRPr lang="zh-CN" altLang="en-US" b="1" i="0" baseline="0" dirty="0">
                        <a:solidFill>
                          <a:schemeClr val="tx1"/>
                        </a:solidFill>
                        <a:latin typeface="Cambria" panose="02040503050406030204" pitchFamily="18" charset="0"/>
                        <a:ea typeface="楷体" panose="02010609060101010101" pitchFamily="49" charset="-122"/>
                      </a:endParaRPr>
                    </a:p>
                  </a:txBody>
                  <a:tcPr>
                    <a:solidFill>
                      <a:schemeClr val="accent1"/>
                    </a:solidFill>
                  </a:tcPr>
                </a:tc>
                <a:tc>
                  <a:txBody>
                    <a:bodyPr/>
                    <a:lstStyle/>
                    <a:p>
                      <a:pPr algn="ctr"/>
                      <a:r>
                        <a:rPr lang="en-US" altLang="zh-CN" b="1" i="0" baseline="0" dirty="0" err="1">
                          <a:solidFill>
                            <a:schemeClr val="tx1"/>
                          </a:solidFill>
                          <a:latin typeface="Cambria" panose="02040503050406030204" pitchFamily="18" charset="0"/>
                          <a:ea typeface="楷体" panose="02010609060101010101" pitchFamily="49" charset="-122"/>
                        </a:rPr>
                        <a:t>i</a:t>
                      </a: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2</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3</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4</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extLst>
                  <a:ext uri="{0D108BD9-81ED-4DB2-BD59-A6C34878D82A}">
                    <a16:rowId xmlns:a16="http://schemas.microsoft.com/office/drawing/2014/main" val="86673439"/>
                  </a:ext>
                </a:extLst>
              </a:tr>
              <a:tr h="444917">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j=1</a:t>
                      </a:r>
                      <a:endParaRPr lang="zh-CN" altLang="en-US" b="1" i="0" baseline="0" dirty="0">
                        <a:solidFill>
                          <a:schemeClr val="tx1"/>
                        </a:solidFill>
                        <a:latin typeface="Cambria" panose="02040503050406030204" pitchFamily="18" charset="0"/>
                        <a:ea typeface="楷体" panose="02010609060101010101" pitchFamily="49" charset="-122"/>
                      </a:endParaRPr>
                    </a:p>
                  </a:txBody>
                  <a:tcPr>
                    <a:solidFill>
                      <a:schemeClr val="accent1"/>
                    </a:solidFill>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extLst>
                  <a:ext uri="{0D108BD9-81ED-4DB2-BD59-A6C34878D82A}">
                    <a16:rowId xmlns:a16="http://schemas.microsoft.com/office/drawing/2014/main" val="4156628203"/>
                  </a:ext>
                </a:extLst>
              </a:tr>
              <a:tr h="444917">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2</a:t>
                      </a:r>
                      <a:endParaRPr lang="zh-CN" altLang="en-US" b="1" i="0" baseline="0" dirty="0">
                        <a:solidFill>
                          <a:schemeClr val="tx1"/>
                        </a:solidFill>
                        <a:latin typeface="Cambria" panose="02040503050406030204" pitchFamily="18" charset="0"/>
                        <a:ea typeface="楷体" panose="02010609060101010101" pitchFamily="49" charset="-122"/>
                      </a:endParaRPr>
                    </a:p>
                  </a:txBody>
                  <a:tcPr>
                    <a:solidFill>
                      <a:schemeClr val="accent1"/>
                    </a:solidFill>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extLst>
                  <a:ext uri="{0D108BD9-81ED-4DB2-BD59-A6C34878D82A}">
                    <a16:rowId xmlns:a16="http://schemas.microsoft.com/office/drawing/2014/main" val="207590167"/>
                  </a:ext>
                </a:extLst>
              </a:tr>
              <a:tr h="444917">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3</a:t>
                      </a:r>
                      <a:endParaRPr lang="zh-CN" altLang="en-US" b="1" i="0" baseline="0" dirty="0">
                        <a:solidFill>
                          <a:schemeClr val="tx1"/>
                        </a:solidFill>
                        <a:latin typeface="Cambria" panose="02040503050406030204" pitchFamily="18" charset="0"/>
                        <a:ea typeface="楷体" panose="02010609060101010101" pitchFamily="49" charset="-122"/>
                      </a:endParaRPr>
                    </a:p>
                  </a:txBody>
                  <a:tcPr>
                    <a:solidFill>
                      <a:schemeClr val="accent1"/>
                    </a:solidFill>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extLst>
                  <a:ext uri="{0D108BD9-81ED-4DB2-BD59-A6C34878D82A}">
                    <a16:rowId xmlns:a16="http://schemas.microsoft.com/office/drawing/2014/main" val="2614809149"/>
                  </a:ext>
                </a:extLst>
              </a:tr>
              <a:tr h="444917">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4</a:t>
                      </a:r>
                      <a:endParaRPr lang="zh-CN" altLang="en-US" b="1" i="0" baseline="0" dirty="0">
                        <a:solidFill>
                          <a:schemeClr val="tx1"/>
                        </a:solidFill>
                        <a:latin typeface="Cambria" panose="02040503050406030204" pitchFamily="18" charset="0"/>
                        <a:ea typeface="楷体" panose="02010609060101010101" pitchFamily="49" charset="-122"/>
                      </a:endParaRPr>
                    </a:p>
                  </a:txBody>
                  <a:tcPr>
                    <a:solidFill>
                      <a:schemeClr val="accent1"/>
                    </a:solidFill>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1</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tc>
                  <a:txBody>
                    <a:bodyPr/>
                    <a:lstStyle/>
                    <a:p>
                      <a:pPr algn="ctr"/>
                      <a:r>
                        <a:rPr lang="en-US" altLang="zh-CN" b="1" i="0" baseline="0" dirty="0">
                          <a:solidFill>
                            <a:schemeClr val="tx1"/>
                          </a:solidFill>
                          <a:latin typeface="Cambria" panose="02040503050406030204" pitchFamily="18" charset="0"/>
                          <a:ea typeface="楷体" panose="02010609060101010101" pitchFamily="49" charset="-122"/>
                        </a:rPr>
                        <a:t>0</a:t>
                      </a:r>
                      <a:endParaRPr lang="zh-CN" altLang="en-US" b="1" i="0" baseline="0" dirty="0">
                        <a:solidFill>
                          <a:schemeClr val="tx1"/>
                        </a:solidFill>
                        <a:latin typeface="Cambria" panose="02040503050406030204" pitchFamily="18" charset="0"/>
                        <a:ea typeface="楷体" panose="02010609060101010101" pitchFamily="49" charset="-122"/>
                      </a:endParaRPr>
                    </a:p>
                  </a:txBody>
                  <a:tcPr/>
                </a:tc>
                <a:extLst>
                  <a:ext uri="{0D108BD9-81ED-4DB2-BD59-A6C34878D82A}">
                    <a16:rowId xmlns:a16="http://schemas.microsoft.com/office/drawing/2014/main" val="4122427917"/>
                  </a:ext>
                </a:extLst>
              </a:tr>
            </a:tbl>
          </a:graphicData>
        </a:graphic>
      </p:graphicFrame>
    </p:spTree>
    <p:extLst>
      <p:ext uri="{BB962C8B-B14F-4D97-AF65-F5344CB8AC3E}">
        <p14:creationId xmlns:p14="http://schemas.microsoft.com/office/powerpoint/2010/main" val="117312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解空间</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5733450" cy="49085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子集树：</a:t>
            </a:r>
            <a:r>
              <a:rPr lang="en-US" altLang="zh-CN" kern="0" dirty="0">
                <a:solidFill>
                  <a:srgbClr val="FF0000"/>
                </a:solidFill>
                <a:latin typeface="华文仿宋" panose="02010600040101010101" pitchFamily="2" charset="-122"/>
                <a:ea typeface="华文仿宋" panose="02010600040101010101" pitchFamily="2" charset="-122"/>
              </a:rPr>
              <a:t>    </a:t>
            </a:r>
            <a:r>
              <a:rPr kumimoji="0" lang="en-US" altLang="zh-CN" sz="2800" b="1" i="0" u="none" strike="noStrike" kern="0" cap="none" spc="0" normalizeH="0" baseline="0" noProof="0" dirty="0">
                <a:ln>
                  <a:noFill/>
                </a:ln>
                <a:effectLst/>
                <a:uLnTx/>
                <a:uFillTx/>
                <a:latin typeface="华文仿宋" panose="02010600040101010101" pitchFamily="2" charset="-122"/>
                <a:ea typeface="华文仿宋" panose="02010600040101010101" pitchFamily="2" charset="-122"/>
                <a:cs typeface="+mn-cs"/>
              </a:rPr>
              <a:t>n=4,m=3</a:t>
            </a:r>
          </a:p>
        </p:txBody>
      </p:sp>
      <p:sp>
        <p:nvSpPr>
          <p:cNvPr id="2" name="流程图: 接点 1">
            <a:extLst>
              <a:ext uri="{FF2B5EF4-FFF2-40B4-BE49-F238E27FC236}">
                <a16:creationId xmlns:a16="http://schemas.microsoft.com/office/drawing/2014/main" id="{F998FC53-8C67-2AC0-D156-28E9B40A6EBA}"/>
              </a:ext>
            </a:extLst>
          </p:cNvPr>
          <p:cNvSpPr/>
          <p:nvPr/>
        </p:nvSpPr>
        <p:spPr>
          <a:xfrm>
            <a:off x="5554638" y="1415209"/>
            <a:ext cx="300251" cy="341194"/>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726FC62E-4C5E-3F69-A2E3-CB550B4CCEA1}"/>
              </a:ext>
            </a:extLst>
          </p:cNvPr>
          <p:cNvSpPr/>
          <p:nvPr/>
        </p:nvSpPr>
        <p:spPr>
          <a:xfrm>
            <a:off x="3919181" y="2234075"/>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785D95FC-AE48-3B90-E5D0-B0EB910D13EC}"/>
              </a:ext>
            </a:extLst>
          </p:cNvPr>
          <p:cNvSpPr/>
          <p:nvPr/>
        </p:nvSpPr>
        <p:spPr>
          <a:xfrm>
            <a:off x="5554638" y="22572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B163A6F5-D618-A504-1409-B98F88DE3FBA}"/>
              </a:ext>
            </a:extLst>
          </p:cNvPr>
          <p:cNvSpPr/>
          <p:nvPr/>
        </p:nvSpPr>
        <p:spPr>
          <a:xfrm>
            <a:off x="7190095" y="22845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73DD93A0-571F-AF9C-297B-BDD9677132A7}"/>
              </a:ext>
            </a:extLst>
          </p:cNvPr>
          <p:cNvSpPr/>
          <p:nvPr/>
        </p:nvSpPr>
        <p:spPr>
          <a:xfrm>
            <a:off x="3101453"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7505BF7C-E9FF-4547-42F1-9DB3B99C1D19}"/>
              </a:ext>
            </a:extLst>
          </p:cNvPr>
          <p:cNvSpPr/>
          <p:nvPr/>
        </p:nvSpPr>
        <p:spPr>
          <a:xfrm>
            <a:off x="3919181" y="3258403"/>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a:extLst>
              <a:ext uri="{FF2B5EF4-FFF2-40B4-BE49-F238E27FC236}">
                <a16:creationId xmlns:a16="http://schemas.microsoft.com/office/drawing/2014/main" id="{A0680D44-07E0-5263-EEDC-5A8EC1F28C1C}"/>
              </a:ext>
            </a:extLst>
          </p:cNvPr>
          <p:cNvSpPr/>
          <p:nvPr/>
        </p:nvSpPr>
        <p:spPr>
          <a:xfrm>
            <a:off x="4736909" y="3285699"/>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8BAB3184-4882-530A-9586-9A257FFDAB84}"/>
              </a:ext>
            </a:extLst>
          </p:cNvPr>
          <p:cNvSpPr/>
          <p:nvPr/>
        </p:nvSpPr>
        <p:spPr>
          <a:xfrm>
            <a:off x="2801202"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C19DB6A4-D375-0C7C-2919-0A396CF48D98}"/>
              </a:ext>
            </a:extLst>
          </p:cNvPr>
          <p:cNvSpPr/>
          <p:nvPr/>
        </p:nvSpPr>
        <p:spPr>
          <a:xfrm>
            <a:off x="3618930" y="434681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a:extLst>
              <a:ext uri="{FF2B5EF4-FFF2-40B4-BE49-F238E27FC236}">
                <a16:creationId xmlns:a16="http://schemas.microsoft.com/office/drawing/2014/main" id="{81D96DAC-FE0C-37F5-6B42-D0D3CA590CB5}"/>
              </a:ext>
            </a:extLst>
          </p:cNvPr>
          <p:cNvSpPr/>
          <p:nvPr/>
        </p:nvSpPr>
        <p:spPr>
          <a:xfrm>
            <a:off x="4436658" y="4374108"/>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F62C842E-1DE3-8B2A-4A3A-5BA48CD7807C}"/>
              </a:ext>
            </a:extLst>
          </p:cNvPr>
          <p:cNvSpPr/>
          <p:nvPr/>
        </p:nvSpPr>
        <p:spPr>
          <a:xfrm>
            <a:off x="2283725" y="5319216"/>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24C596B5-BCB9-571D-A50E-6DDFAD1565FE}"/>
              </a:ext>
            </a:extLst>
          </p:cNvPr>
          <p:cNvSpPr/>
          <p:nvPr/>
        </p:nvSpPr>
        <p:spPr>
          <a:xfrm>
            <a:off x="3101453" y="5291920"/>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B36BBEE5-28D2-60A4-D5C8-E1D7B16473DA}"/>
              </a:ext>
            </a:extLst>
          </p:cNvPr>
          <p:cNvSpPr/>
          <p:nvPr/>
        </p:nvSpPr>
        <p:spPr>
          <a:xfrm>
            <a:off x="3919181" y="5319216"/>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01C227A5-5D95-0033-D243-07E01C70992C}"/>
              </a:ext>
            </a:extLst>
          </p:cNvPr>
          <p:cNvSpPr/>
          <p:nvPr/>
        </p:nvSpPr>
        <p:spPr>
          <a:xfrm>
            <a:off x="6186988"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3A845A61-F584-F38B-5F17-72507C993212}"/>
              </a:ext>
            </a:extLst>
          </p:cNvPr>
          <p:cNvSpPr/>
          <p:nvPr/>
        </p:nvSpPr>
        <p:spPr>
          <a:xfrm>
            <a:off x="7004716" y="3227696"/>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3EF92EB8-8164-0BC4-E985-DBBFE6943159}"/>
              </a:ext>
            </a:extLst>
          </p:cNvPr>
          <p:cNvSpPr/>
          <p:nvPr/>
        </p:nvSpPr>
        <p:spPr>
          <a:xfrm>
            <a:off x="7822444" y="3254992"/>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接点 22">
            <a:extLst>
              <a:ext uri="{FF2B5EF4-FFF2-40B4-BE49-F238E27FC236}">
                <a16:creationId xmlns:a16="http://schemas.microsoft.com/office/drawing/2014/main" id="{DACE358B-1DCE-7733-FB8C-D55BFF49B427}"/>
              </a:ext>
            </a:extLst>
          </p:cNvPr>
          <p:cNvSpPr/>
          <p:nvPr/>
        </p:nvSpPr>
        <p:spPr>
          <a:xfrm>
            <a:off x="6637365"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接点 23">
            <a:extLst>
              <a:ext uri="{FF2B5EF4-FFF2-40B4-BE49-F238E27FC236}">
                <a16:creationId xmlns:a16="http://schemas.microsoft.com/office/drawing/2014/main" id="{14BC3435-55E3-C702-FE84-D52B8CA3C819}"/>
              </a:ext>
            </a:extLst>
          </p:cNvPr>
          <p:cNvSpPr/>
          <p:nvPr/>
        </p:nvSpPr>
        <p:spPr>
          <a:xfrm>
            <a:off x="7455093" y="4384344"/>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24">
            <a:extLst>
              <a:ext uri="{FF2B5EF4-FFF2-40B4-BE49-F238E27FC236}">
                <a16:creationId xmlns:a16="http://schemas.microsoft.com/office/drawing/2014/main" id="{2495B0FD-2C84-D998-5CD4-AEE85AF080C2}"/>
              </a:ext>
            </a:extLst>
          </p:cNvPr>
          <p:cNvSpPr/>
          <p:nvPr/>
        </p:nvSpPr>
        <p:spPr>
          <a:xfrm>
            <a:off x="8272821" y="4411640"/>
            <a:ext cx="300251" cy="341194"/>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25">
            <a:extLst>
              <a:ext uri="{FF2B5EF4-FFF2-40B4-BE49-F238E27FC236}">
                <a16:creationId xmlns:a16="http://schemas.microsoft.com/office/drawing/2014/main" id="{5BA238AF-F615-13EC-1E6D-70FDDB24F8DF}"/>
              </a:ext>
            </a:extLst>
          </p:cNvPr>
          <p:cNvSpPr/>
          <p:nvPr/>
        </p:nvSpPr>
        <p:spPr>
          <a:xfrm>
            <a:off x="6487239" y="5319216"/>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26">
            <a:extLst>
              <a:ext uri="{FF2B5EF4-FFF2-40B4-BE49-F238E27FC236}">
                <a16:creationId xmlns:a16="http://schemas.microsoft.com/office/drawing/2014/main" id="{E8F5856F-89D9-97A1-186C-F51B5A10B7EA}"/>
              </a:ext>
            </a:extLst>
          </p:cNvPr>
          <p:cNvSpPr/>
          <p:nvPr/>
        </p:nvSpPr>
        <p:spPr>
          <a:xfrm>
            <a:off x="7304967" y="5291920"/>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接点 27">
            <a:extLst>
              <a:ext uri="{FF2B5EF4-FFF2-40B4-BE49-F238E27FC236}">
                <a16:creationId xmlns:a16="http://schemas.microsoft.com/office/drawing/2014/main" id="{CC886BD9-CD30-9808-38A7-EEDAC566A2A4}"/>
              </a:ext>
            </a:extLst>
          </p:cNvPr>
          <p:cNvSpPr/>
          <p:nvPr/>
        </p:nvSpPr>
        <p:spPr>
          <a:xfrm>
            <a:off x="8122695" y="5319216"/>
            <a:ext cx="300251" cy="341194"/>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15DC509A-0D25-951B-EAB0-CA9FE935982B}"/>
              </a:ext>
            </a:extLst>
          </p:cNvPr>
          <p:cNvCxnSpPr>
            <a:cxnSpLocks/>
            <a:stCxn id="2" idx="4"/>
            <a:endCxn id="7" idx="7"/>
          </p:cNvCxnSpPr>
          <p:nvPr/>
        </p:nvCxnSpPr>
        <p:spPr>
          <a:xfrm flipH="1">
            <a:off x="4175461" y="1756403"/>
            <a:ext cx="1529303" cy="527639"/>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07E367E-B633-6836-624B-E3DAF789B7EB}"/>
              </a:ext>
            </a:extLst>
          </p:cNvPr>
          <p:cNvCxnSpPr>
            <a:stCxn id="2" idx="4"/>
            <a:endCxn id="9" idx="0"/>
          </p:cNvCxnSpPr>
          <p:nvPr/>
        </p:nvCxnSpPr>
        <p:spPr>
          <a:xfrm>
            <a:off x="5704764" y="1756403"/>
            <a:ext cx="0" cy="500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8F27B13-1D73-136D-BB3B-57B6ED6C5A5E}"/>
              </a:ext>
            </a:extLst>
          </p:cNvPr>
          <p:cNvCxnSpPr>
            <a:stCxn id="2" idx="4"/>
            <a:endCxn id="10" idx="1"/>
          </p:cNvCxnSpPr>
          <p:nvPr/>
        </p:nvCxnSpPr>
        <p:spPr>
          <a:xfrm>
            <a:off x="5704764" y="1756403"/>
            <a:ext cx="1529302" cy="57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AE39DD7-4EF9-29D2-5B23-0A90CD224603}"/>
              </a:ext>
            </a:extLst>
          </p:cNvPr>
          <p:cNvCxnSpPr>
            <a:cxnSpLocks/>
            <a:stCxn id="7" idx="4"/>
            <a:endCxn id="11" idx="7"/>
          </p:cNvCxnSpPr>
          <p:nvPr/>
        </p:nvCxnSpPr>
        <p:spPr>
          <a:xfrm flipH="1">
            <a:off x="3357733" y="2575269"/>
            <a:ext cx="711574" cy="760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D50A91E-0472-6E1B-5E1E-6623B1FCDBB5}"/>
              </a:ext>
            </a:extLst>
          </p:cNvPr>
          <p:cNvCxnSpPr>
            <a:stCxn id="7" idx="4"/>
            <a:endCxn id="12" idx="0"/>
          </p:cNvCxnSpPr>
          <p:nvPr/>
        </p:nvCxnSpPr>
        <p:spPr>
          <a:xfrm>
            <a:off x="4069307" y="2575269"/>
            <a:ext cx="0" cy="683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E6AC2EC-FB20-A45A-B7D4-9047644A5A0F}"/>
              </a:ext>
            </a:extLst>
          </p:cNvPr>
          <p:cNvCxnSpPr>
            <a:stCxn id="7" idx="4"/>
            <a:endCxn id="13" idx="0"/>
          </p:cNvCxnSpPr>
          <p:nvPr/>
        </p:nvCxnSpPr>
        <p:spPr>
          <a:xfrm>
            <a:off x="4069307" y="2575269"/>
            <a:ext cx="817728" cy="710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A827B77-51F4-A13A-9865-E94922E38DBE}"/>
              </a:ext>
            </a:extLst>
          </p:cNvPr>
          <p:cNvCxnSpPr>
            <a:cxnSpLocks/>
            <a:endCxn id="20" idx="7"/>
          </p:cNvCxnSpPr>
          <p:nvPr/>
        </p:nvCxnSpPr>
        <p:spPr>
          <a:xfrm flipH="1">
            <a:off x="6443268" y="2621806"/>
            <a:ext cx="903212"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185FBAA-314C-40B5-4F71-0FA4F8C821C7}"/>
              </a:ext>
            </a:extLst>
          </p:cNvPr>
          <p:cNvCxnSpPr>
            <a:cxnSpLocks/>
            <a:endCxn id="21" idx="0"/>
          </p:cNvCxnSpPr>
          <p:nvPr/>
        </p:nvCxnSpPr>
        <p:spPr>
          <a:xfrm flipH="1">
            <a:off x="7154842" y="2621806"/>
            <a:ext cx="191638" cy="605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12B0CA-1CA3-DE94-731B-0F8C29A7EC33}"/>
              </a:ext>
            </a:extLst>
          </p:cNvPr>
          <p:cNvCxnSpPr>
            <a:cxnSpLocks/>
            <a:endCxn id="22" idx="7"/>
          </p:cNvCxnSpPr>
          <p:nvPr/>
        </p:nvCxnSpPr>
        <p:spPr>
          <a:xfrm>
            <a:off x="7346480" y="2621806"/>
            <a:ext cx="732244" cy="68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59A68B-EA01-90FE-13C5-0EA8A0F28FD0}"/>
              </a:ext>
            </a:extLst>
          </p:cNvPr>
          <p:cNvCxnSpPr>
            <a:cxnSpLocks/>
            <a:endCxn id="14" idx="0"/>
          </p:cNvCxnSpPr>
          <p:nvPr/>
        </p:nvCxnSpPr>
        <p:spPr>
          <a:xfrm flipH="1">
            <a:off x="2951328" y="3614438"/>
            <a:ext cx="300250"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3A6552F-1E69-EC10-155D-20EDBFA10D13}"/>
              </a:ext>
            </a:extLst>
          </p:cNvPr>
          <p:cNvCxnSpPr>
            <a:cxnSpLocks/>
            <a:endCxn id="15" idx="7"/>
          </p:cNvCxnSpPr>
          <p:nvPr/>
        </p:nvCxnSpPr>
        <p:spPr>
          <a:xfrm>
            <a:off x="3251578" y="3614438"/>
            <a:ext cx="623632" cy="78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936705E-3F91-2ACF-6134-9BA9C3ACBCEA}"/>
              </a:ext>
            </a:extLst>
          </p:cNvPr>
          <p:cNvCxnSpPr>
            <a:cxnSpLocks/>
            <a:endCxn id="16" idx="0"/>
          </p:cNvCxnSpPr>
          <p:nvPr/>
        </p:nvCxnSpPr>
        <p:spPr>
          <a:xfrm>
            <a:off x="3251578" y="3614438"/>
            <a:ext cx="1335206" cy="75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D940C5F-C413-744B-FF70-482C6273240F}"/>
              </a:ext>
            </a:extLst>
          </p:cNvPr>
          <p:cNvCxnSpPr>
            <a:cxnSpLocks/>
            <a:endCxn id="23" idx="0"/>
          </p:cNvCxnSpPr>
          <p:nvPr/>
        </p:nvCxnSpPr>
        <p:spPr>
          <a:xfrm flipH="1">
            <a:off x="6787491" y="3626893"/>
            <a:ext cx="1200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5735428-4F09-9975-3701-1B8857B43B53}"/>
              </a:ext>
            </a:extLst>
          </p:cNvPr>
          <p:cNvCxnSpPr>
            <a:cxnSpLocks/>
            <a:endCxn id="24" idx="0"/>
          </p:cNvCxnSpPr>
          <p:nvPr/>
        </p:nvCxnSpPr>
        <p:spPr>
          <a:xfrm flipH="1">
            <a:off x="7605219" y="3626893"/>
            <a:ext cx="382500" cy="75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E72EFF-8D3F-D626-76E4-990DB1C97BBB}"/>
              </a:ext>
            </a:extLst>
          </p:cNvPr>
          <p:cNvCxnSpPr>
            <a:cxnSpLocks/>
            <a:endCxn id="25" idx="0"/>
          </p:cNvCxnSpPr>
          <p:nvPr/>
        </p:nvCxnSpPr>
        <p:spPr>
          <a:xfrm>
            <a:off x="7987719" y="3626893"/>
            <a:ext cx="435228" cy="784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D87A37-DC44-718A-9A62-73403683BF39}"/>
              </a:ext>
            </a:extLst>
          </p:cNvPr>
          <p:cNvCxnSpPr>
            <a:cxnSpLocks/>
            <a:endCxn id="17" idx="1"/>
          </p:cNvCxnSpPr>
          <p:nvPr/>
        </p:nvCxnSpPr>
        <p:spPr>
          <a:xfrm flipH="1">
            <a:off x="2327696" y="4722330"/>
            <a:ext cx="601646" cy="64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4EEA2D-20B9-3969-7E2D-6C8933D9C10D}"/>
              </a:ext>
            </a:extLst>
          </p:cNvPr>
          <p:cNvCxnSpPr>
            <a:cxnSpLocks/>
            <a:endCxn id="18" idx="0"/>
          </p:cNvCxnSpPr>
          <p:nvPr/>
        </p:nvCxnSpPr>
        <p:spPr>
          <a:xfrm>
            <a:off x="2929342" y="4722330"/>
            <a:ext cx="322237" cy="569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65C1890-2542-56C8-DF86-B1235E7D4E83}"/>
              </a:ext>
            </a:extLst>
          </p:cNvPr>
          <p:cNvCxnSpPr>
            <a:cxnSpLocks/>
            <a:endCxn id="19" idx="0"/>
          </p:cNvCxnSpPr>
          <p:nvPr/>
        </p:nvCxnSpPr>
        <p:spPr>
          <a:xfrm>
            <a:off x="2929342" y="4722330"/>
            <a:ext cx="1139965" cy="596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758C016-DB27-6A42-56BE-7E6F9E83F0AF}"/>
              </a:ext>
            </a:extLst>
          </p:cNvPr>
          <p:cNvCxnSpPr>
            <a:cxnSpLocks/>
            <a:endCxn id="26" idx="7"/>
          </p:cNvCxnSpPr>
          <p:nvPr/>
        </p:nvCxnSpPr>
        <p:spPr>
          <a:xfrm flipH="1">
            <a:off x="6743519" y="4733574"/>
            <a:ext cx="860945" cy="635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BFE6051-E400-EDA9-A405-201BE461D471}"/>
              </a:ext>
            </a:extLst>
          </p:cNvPr>
          <p:cNvCxnSpPr>
            <a:cxnSpLocks/>
            <a:endCxn id="27" idx="0"/>
          </p:cNvCxnSpPr>
          <p:nvPr/>
        </p:nvCxnSpPr>
        <p:spPr>
          <a:xfrm flipH="1">
            <a:off x="7455093" y="4733574"/>
            <a:ext cx="149371" cy="558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7FD7FA1-89DF-72F0-E017-8E11DE54A4E8}"/>
              </a:ext>
            </a:extLst>
          </p:cNvPr>
          <p:cNvCxnSpPr>
            <a:cxnSpLocks/>
          </p:cNvCxnSpPr>
          <p:nvPr/>
        </p:nvCxnSpPr>
        <p:spPr>
          <a:xfrm>
            <a:off x="7604464" y="4733574"/>
            <a:ext cx="817728" cy="71043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C7C327B-1258-9E2A-9636-B6EDB367A25E}"/>
              </a:ext>
            </a:extLst>
          </p:cNvPr>
          <p:cNvSpPr txBox="1"/>
          <p:nvPr/>
        </p:nvSpPr>
        <p:spPr>
          <a:xfrm>
            <a:off x="5037160" y="1756403"/>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0" name="文本框 79">
            <a:extLst>
              <a:ext uri="{FF2B5EF4-FFF2-40B4-BE49-F238E27FC236}">
                <a16:creationId xmlns:a16="http://schemas.microsoft.com/office/drawing/2014/main" id="{177FAAE2-8B6D-B224-71EB-1E776ABC9373}"/>
              </a:ext>
            </a:extLst>
          </p:cNvPr>
          <p:cNvSpPr txBox="1"/>
          <p:nvPr/>
        </p:nvSpPr>
        <p:spPr>
          <a:xfrm>
            <a:off x="3401704" y="2714960"/>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1" name="文本框 80">
            <a:extLst>
              <a:ext uri="{FF2B5EF4-FFF2-40B4-BE49-F238E27FC236}">
                <a16:creationId xmlns:a16="http://schemas.microsoft.com/office/drawing/2014/main" id="{A29129F1-BD0A-C39C-AF03-CDE516C95544}"/>
              </a:ext>
            </a:extLst>
          </p:cNvPr>
          <p:cNvSpPr txBox="1"/>
          <p:nvPr/>
        </p:nvSpPr>
        <p:spPr>
          <a:xfrm>
            <a:off x="6622954" y="2728367"/>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2" name="文本框 81">
            <a:extLst>
              <a:ext uri="{FF2B5EF4-FFF2-40B4-BE49-F238E27FC236}">
                <a16:creationId xmlns:a16="http://schemas.microsoft.com/office/drawing/2014/main" id="{4D587697-DEC4-B0F1-C61A-AD81D4115529}"/>
              </a:ext>
            </a:extLst>
          </p:cNvPr>
          <p:cNvSpPr txBox="1"/>
          <p:nvPr/>
        </p:nvSpPr>
        <p:spPr>
          <a:xfrm>
            <a:off x="3004404" y="3846925"/>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3" name="文本框 82">
            <a:extLst>
              <a:ext uri="{FF2B5EF4-FFF2-40B4-BE49-F238E27FC236}">
                <a16:creationId xmlns:a16="http://schemas.microsoft.com/office/drawing/2014/main" id="{86F52482-D1DE-06C1-C8EC-31EA24BBBD0C}"/>
              </a:ext>
            </a:extLst>
          </p:cNvPr>
          <p:cNvSpPr txBox="1"/>
          <p:nvPr/>
        </p:nvSpPr>
        <p:spPr>
          <a:xfrm>
            <a:off x="7250661" y="3895053"/>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4" name="文本框 83">
            <a:extLst>
              <a:ext uri="{FF2B5EF4-FFF2-40B4-BE49-F238E27FC236}">
                <a16:creationId xmlns:a16="http://schemas.microsoft.com/office/drawing/2014/main" id="{99444719-8441-2FBB-0C5A-321BA90956B5}"/>
              </a:ext>
            </a:extLst>
          </p:cNvPr>
          <p:cNvSpPr txBox="1"/>
          <p:nvPr/>
        </p:nvSpPr>
        <p:spPr>
          <a:xfrm>
            <a:off x="2679892" y="4954246"/>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p:sp>
        <p:nvSpPr>
          <p:cNvPr id="85" name="文本框 84">
            <a:extLst>
              <a:ext uri="{FF2B5EF4-FFF2-40B4-BE49-F238E27FC236}">
                <a16:creationId xmlns:a16="http://schemas.microsoft.com/office/drawing/2014/main" id="{A86F9FBD-66F0-7EAC-E3D3-6705CBBE5224}"/>
              </a:ext>
            </a:extLst>
          </p:cNvPr>
          <p:cNvSpPr txBox="1"/>
          <p:nvPr/>
        </p:nvSpPr>
        <p:spPr>
          <a:xfrm>
            <a:off x="6990693" y="4966575"/>
            <a:ext cx="1529302"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1       2        3</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30BB906F-825E-A56E-5A86-F6BF489E5217}"/>
                  </a:ext>
                </a:extLst>
              </p:cNvPr>
              <p:cNvSpPr txBox="1"/>
              <p:nvPr/>
            </p:nvSpPr>
            <p:spPr>
              <a:xfrm>
                <a:off x="1282890" y="1756403"/>
                <a:ext cx="609578" cy="34163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en-US" altLang="zh-CN" b="1" dirty="0"/>
              </a:p>
              <a:p>
                <a:endParaRPr lang="en-US" altLang="zh-CN" b="1" dirty="0"/>
              </a:p>
              <a:p>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a:p>
                <a:endParaRPr lang="en-US" altLang="zh-CN" b="1" dirty="0"/>
              </a:p>
              <a:p>
                <a:endParaRPr lang="en-US" altLang="zh-CN" b="1" dirty="0"/>
              </a:p>
              <a:p>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US" altLang="zh-CN" b="1" dirty="0"/>
              </a:p>
              <a:p>
                <a:endParaRPr lang="en-US" altLang="zh-CN" b="1" dirty="0"/>
              </a:p>
              <a:p>
                <a:endParaRPr lang="en-US" altLang="zh-CN" b="1" dirty="0"/>
              </a:p>
              <a:p>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𝟒</m:t>
                          </m:r>
                        </m:sub>
                      </m:sSub>
                    </m:oMath>
                  </m:oMathPara>
                </a14:m>
                <a:endParaRPr lang="en-US" altLang="zh-CN" b="1" dirty="0"/>
              </a:p>
            </p:txBody>
          </p:sp>
        </mc:Choice>
        <mc:Fallback xmlns="">
          <p:sp>
            <p:nvSpPr>
              <p:cNvPr id="86" name="文本框 85">
                <a:extLst>
                  <a:ext uri="{FF2B5EF4-FFF2-40B4-BE49-F238E27FC236}">
                    <a16:creationId xmlns:a16="http://schemas.microsoft.com/office/drawing/2014/main" id="{30BB906F-825E-A56E-5A86-F6BF489E5217}"/>
                  </a:ext>
                </a:extLst>
              </p:cNvPr>
              <p:cNvSpPr txBox="1">
                <a:spLocks noRot="1" noChangeAspect="1" noMove="1" noResize="1" noEditPoints="1" noAdjustHandles="1" noChangeArrowheads="1" noChangeShapeType="1" noTextEdit="1"/>
              </p:cNvSpPr>
              <p:nvPr/>
            </p:nvSpPr>
            <p:spPr>
              <a:xfrm>
                <a:off x="1282890" y="1756403"/>
                <a:ext cx="609578" cy="3416320"/>
              </a:xfrm>
              <a:prstGeom prst="rect">
                <a:avLst/>
              </a:prstGeom>
              <a:blipFill>
                <a:blip r:embed="rId3"/>
                <a:stretch>
                  <a:fillRect/>
                </a:stretch>
              </a:blipFill>
            </p:spPr>
            <p:txBody>
              <a:bodyPr/>
              <a:lstStyle/>
              <a:p>
                <a:r>
                  <a:rPr lang="zh-CN" altLang="en-US">
                    <a:noFill/>
                  </a:rPr>
                  <a:t> </a:t>
                </a:r>
              </a:p>
            </p:txBody>
          </p:sp>
        </mc:Fallback>
      </mc:AlternateContent>
      <p:sp>
        <p:nvSpPr>
          <p:cNvPr id="87" name="文本框 86">
            <a:extLst>
              <a:ext uri="{FF2B5EF4-FFF2-40B4-BE49-F238E27FC236}">
                <a16:creationId xmlns:a16="http://schemas.microsoft.com/office/drawing/2014/main" id="{35FAF66C-EB9A-C525-E0B3-907BB5B0E3D2}"/>
              </a:ext>
            </a:extLst>
          </p:cNvPr>
          <p:cNvSpPr txBox="1"/>
          <p:nvPr/>
        </p:nvSpPr>
        <p:spPr>
          <a:xfrm>
            <a:off x="5360342" y="3267331"/>
            <a:ext cx="618338" cy="2862322"/>
          </a:xfrm>
          <a:prstGeom prst="rect">
            <a:avLst/>
          </a:prstGeom>
          <a:noFill/>
        </p:spPr>
        <p:txBody>
          <a:bodyPr wrap="square" rtlCol="0">
            <a:spAutoFit/>
          </a:bodyPr>
          <a:lstStyle/>
          <a:p>
            <a:pPr algn="ctr"/>
            <a:r>
              <a:rPr lang="en-US" altLang="zh-CN" b="1" dirty="0">
                <a:latin typeface="Cambria" panose="02040503050406030204" pitchFamily="18" charset="0"/>
                <a:ea typeface="Cambria" panose="02040503050406030204" pitchFamily="18" charset="0"/>
              </a:rPr>
              <a:t>…</a:t>
            </a:r>
          </a:p>
          <a:p>
            <a:pPr algn="ctr"/>
            <a:endParaRPr lang="en-US" altLang="zh-CN" b="1" dirty="0">
              <a:latin typeface="Cambria" panose="02040503050406030204" pitchFamily="18" charset="0"/>
              <a:ea typeface="Cambria" panose="02040503050406030204" pitchFamily="18" charset="0"/>
            </a:endParaRPr>
          </a:p>
          <a:p>
            <a:pPr algn="ctr"/>
            <a:endParaRPr lang="en-US" altLang="zh-CN" b="1" dirty="0">
              <a:latin typeface="Cambria" panose="02040503050406030204" pitchFamily="18" charset="0"/>
              <a:ea typeface="Cambria" panose="02040503050406030204" pitchFamily="18" charset="0"/>
            </a:endParaRPr>
          </a:p>
          <a:p>
            <a:pPr algn="ctr"/>
            <a:endParaRPr lang="en-US" altLang="zh-CN" b="1" dirty="0">
              <a:latin typeface="Cambria" panose="02040503050406030204" pitchFamily="18" charset="0"/>
              <a:ea typeface="Cambria" panose="02040503050406030204" pitchFamily="18" charset="0"/>
            </a:endParaRPr>
          </a:p>
          <a:p>
            <a:pPr algn="ctr"/>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a:p>
            <a:pPr algn="ctr"/>
            <a:endParaRPr lang="en-US" altLang="zh-CN" b="1" dirty="0">
              <a:latin typeface="Cambria" panose="02040503050406030204" pitchFamily="18" charset="0"/>
              <a:ea typeface="Cambria" panose="02040503050406030204" pitchFamily="18" charset="0"/>
            </a:endParaRPr>
          </a:p>
          <a:p>
            <a:pPr algn="ctr"/>
            <a:endParaRPr lang="en-US" altLang="zh-CN" b="1" dirty="0">
              <a:latin typeface="Cambria" panose="02040503050406030204" pitchFamily="18" charset="0"/>
              <a:ea typeface="Cambria" panose="02040503050406030204" pitchFamily="18" charset="0"/>
            </a:endParaRPr>
          </a:p>
          <a:p>
            <a:pPr algn="ctr"/>
            <a:endParaRPr lang="en-US" altLang="zh-CN" b="1" dirty="0">
              <a:latin typeface="Cambria" panose="02040503050406030204" pitchFamily="18" charset="0"/>
              <a:ea typeface="Cambria" panose="02040503050406030204" pitchFamily="18" charset="0"/>
            </a:endParaRPr>
          </a:p>
          <a:p>
            <a:pPr algn="ctr"/>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a:p>
            <a:pPr algn="ctr"/>
            <a:endParaRPr lang="zh-CN" altLang="en-US" b="1" dirty="0">
              <a:latin typeface="Cambria" panose="02040503050406030204" pitchFamily="18" charset="0"/>
            </a:endParaRPr>
          </a:p>
        </p:txBody>
      </p:sp>
    </p:spTree>
    <p:extLst>
      <p:ext uri="{BB962C8B-B14F-4D97-AF65-F5344CB8AC3E}">
        <p14:creationId xmlns:p14="http://schemas.microsoft.com/office/powerpoint/2010/main" val="2402037356"/>
      </p:ext>
    </p:extLst>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7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13B85"/>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6993</TotalTime>
  <Words>4145</Words>
  <Application>Microsoft Office PowerPoint</Application>
  <PresentationFormat>宽屏</PresentationFormat>
  <Paragraphs>614</Paragraphs>
  <Slides>53</Slides>
  <Notes>51</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9" baseType="lpstr">
      <vt:lpstr>HGH7X_CNKI</vt:lpstr>
      <vt:lpstr>等线</vt:lpstr>
      <vt:lpstr>等线 Light</vt:lpstr>
      <vt:lpstr>华文仿宋</vt:lpstr>
      <vt:lpstr>楷体</vt:lpstr>
      <vt:lpstr>微软雅黑</vt:lpstr>
      <vt:lpstr>Arial</vt:lpstr>
      <vt:lpstr>Calibri</vt:lpstr>
      <vt:lpstr>Cambria</vt:lpstr>
      <vt:lpstr>Cambria Math</vt:lpstr>
      <vt:lpstr>Times New Roman</vt:lpstr>
      <vt:lpstr>Verdana</vt:lpstr>
      <vt:lpstr>Wingdings</vt:lpstr>
      <vt:lpstr>Office 主题​​</vt:lpstr>
      <vt:lpstr>自定义设计方案</vt:lpstr>
      <vt:lpstr>SmartDraw.2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15762607558@163.com</dc:creator>
  <cp:lastModifiedBy>15762607558@163.com</cp:lastModifiedBy>
  <cp:revision>49</cp:revision>
  <dcterms:created xsi:type="dcterms:W3CDTF">2022-04-16T02:57:56Z</dcterms:created>
  <dcterms:modified xsi:type="dcterms:W3CDTF">2022-05-28T12:49:57Z</dcterms:modified>
</cp:coreProperties>
</file>